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68" r:id="rId2"/>
    <p:sldId id="257" r:id="rId3"/>
    <p:sldId id="278" r:id="rId4"/>
    <p:sldId id="281" r:id="rId5"/>
    <p:sldId id="270" r:id="rId6"/>
    <p:sldId id="282" r:id="rId7"/>
    <p:sldId id="273" r:id="rId8"/>
    <p:sldId id="279" r:id="rId9"/>
    <p:sldId id="275" r:id="rId10"/>
    <p:sldId id="277" r:id="rId11"/>
    <p:sldId id="280" r:id="rId12"/>
    <p:sldId id="267" r:id="rId13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890E4F-99A3-43C6-988F-5924086EB98E}" v="24" dt="2026-07-10T14:40:25.6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108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ire Hunter" userId="63dc82a7-dfd5-4487-82b7-376948498788" providerId="ADAL" clId="{3F8EB3E6-FFAE-4EFA-BCB8-9D7F56F8C16E}"/>
    <pc:docChg chg="undo custSel delSld modSld">
      <pc:chgData name="Claire Hunter" userId="63dc82a7-dfd5-4487-82b7-376948498788" providerId="ADAL" clId="{3F8EB3E6-FFAE-4EFA-BCB8-9D7F56F8C16E}" dt="2026-07-10T14:43:44.727" v="332" actId="1076"/>
      <pc:docMkLst>
        <pc:docMk/>
      </pc:docMkLst>
      <pc:sldChg chg="modSp mod">
        <pc:chgData name="Claire Hunter" userId="63dc82a7-dfd5-4487-82b7-376948498788" providerId="ADAL" clId="{3F8EB3E6-FFAE-4EFA-BCB8-9D7F56F8C16E}" dt="2026-07-10T14:37:07.173" v="285" actId="20577"/>
        <pc:sldMkLst>
          <pc:docMk/>
          <pc:sldMk cId="0" sldId="257"/>
        </pc:sldMkLst>
        <pc:graphicFrameChg chg="modGraphic">
          <ac:chgData name="Claire Hunter" userId="63dc82a7-dfd5-4487-82b7-376948498788" providerId="ADAL" clId="{3F8EB3E6-FFAE-4EFA-BCB8-9D7F56F8C16E}" dt="2026-07-10T14:37:07.173" v="285" actId="20577"/>
          <ac:graphicFrameMkLst>
            <pc:docMk/>
            <pc:sldMk cId="0" sldId="257"/>
            <ac:graphicFrameMk id="39" creationId="{87C39910-E11A-AD1D-EA26-99DF15F288D2}"/>
          </ac:graphicFrameMkLst>
        </pc:graphicFrameChg>
      </pc:sldChg>
      <pc:sldChg chg="modSp mod">
        <pc:chgData name="Claire Hunter" userId="63dc82a7-dfd5-4487-82b7-376948498788" providerId="ADAL" clId="{3F8EB3E6-FFAE-4EFA-BCB8-9D7F56F8C16E}" dt="2026-07-10T14:14:12.167" v="1" actId="20577"/>
        <pc:sldMkLst>
          <pc:docMk/>
          <pc:sldMk cId="3565582699" sldId="268"/>
        </pc:sldMkLst>
        <pc:spChg chg="mod">
          <ac:chgData name="Claire Hunter" userId="63dc82a7-dfd5-4487-82b7-376948498788" providerId="ADAL" clId="{3F8EB3E6-FFAE-4EFA-BCB8-9D7F56F8C16E}" dt="2026-07-10T14:14:12.167" v="1" actId="20577"/>
          <ac:spMkLst>
            <pc:docMk/>
            <pc:sldMk cId="3565582699" sldId="268"/>
            <ac:spMk id="5" creationId="{F1A2E6A6-34CA-CA31-D973-B5332CD63E98}"/>
          </ac:spMkLst>
        </pc:spChg>
      </pc:sldChg>
      <pc:sldChg chg="modSp mod">
        <pc:chgData name="Claire Hunter" userId="63dc82a7-dfd5-4487-82b7-376948498788" providerId="ADAL" clId="{3F8EB3E6-FFAE-4EFA-BCB8-9D7F56F8C16E}" dt="2026-07-10T14:16:46.597" v="23" actId="1076"/>
        <pc:sldMkLst>
          <pc:docMk/>
          <pc:sldMk cId="663012583" sldId="270"/>
        </pc:sldMkLst>
        <pc:spChg chg="mod">
          <ac:chgData name="Claire Hunter" userId="63dc82a7-dfd5-4487-82b7-376948498788" providerId="ADAL" clId="{3F8EB3E6-FFAE-4EFA-BCB8-9D7F56F8C16E}" dt="2026-07-10T14:16:44.184" v="22" actId="20577"/>
          <ac:spMkLst>
            <pc:docMk/>
            <pc:sldMk cId="663012583" sldId="270"/>
            <ac:spMk id="2" creationId="{3F6C1647-62FE-DBA9-C833-15E7F388B6E4}"/>
          </ac:spMkLst>
        </pc:spChg>
        <pc:picChg chg="mod">
          <ac:chgData name="Claire Hunter" userId="63dc82a7-dfd5-4487-82b7-376948498788" providerId="ADAL" clId="{3F8EB3E6-FFAE-4EFA-BCB8-9D7F56F8C16E}" dt="2026-07-10T14:16:46.597" v="23" actId="1076"/>
          <ac:picMkLst>
            <pc:docMk/>
            <pc:sldMk cId="663012583" sldId="270"/>
            <ac:picMk id="20" creationId="{C5E878A5-1638-03F3-4318-4DC7027C084A}"/>
          </ac:picMkLst>
        </pc:picChg>
      </pc:sldChg>
      <pc:sldChg chg="addSp delSp modSp mod">
        <pc:chgData name="Claire Hunter" userId="63dc82a7-dfd5-4487-82b7-376948498788" providerId="ADAL" clId="{3F8EB3E6-FFAE-4EFA-BCB8-9D7F56F8C16E}" dt="2026-07-10T14:38:21.782" v="291" actId="20577"/>
        <pc:sldMkLst>
          <pc:docMk/>
          <pc:sldMk cId="1859146139" sldId="273"/>
        </pc:sldMkLst>
        <pc:spChg chg="mod">
          <ac:chgData name="Claire Hunter" userId="63dc82a7-dfd5-4487-82b7-376948498788" providerId="ADAL" clId="{3F8EB3E6-FFAE-4EFA-BCB8-9D7F56F8C16E}" dt="2026-07-10T14:38:21.782" v="291" actId="20577"/>
          <ac:spMkLst>
            <pc:docMk/>
            <pc:sldMk cId="1859146139" sldId="273"/>
            <ac:spMk id="2" creationId="{0B0E550C-6E8F-816E-533F-ED81A1807783}"/>
          </ac:spMkLst>
        </pc:spChg>
        <pc:spChg chg="mod">
          <ac:chgData name="Claire Hunter" userId="63dc82a7-dfd5-4487-82b7-376948498788" providerId="ADAL" clId="{3F8EB3E6-FFAE-4EFA-BCB8-9D7F56F8C16E}" dt="2026-07-10T14:19:24.891" v="83"/>
          <ac:spMkLst>
            <pc:docMk/>
            <pc:sldMk cId="1859146139" sldId="273"/>
            <ac:spMk id="15" creationId="{345D3025-746A-6641-19E9-CD3FD1B89593}"/>
          </ac:spMkLst>
        </pc:spChg>
        <pc:spChg chg="mod">
          <ac:chgData name="Claire Hunter" userId="63dc82a7-dfd5-4487-82b7-376948498788" providerId="ADAL" clId="{3F8EB3E6-FFAE-4EFA-BCB8-9D7F56F8C16E}" dt="2026-07-10T14:19:24.891" v="83"/>
          <ac:spMkLst>
            <pc:docMk/>
            <pc:sldMk cId="1859146139" sldId="273"/>
            <ac:spMk id="16" creationId="{B70AFE35-F491-E8CB-57B0-D2B2E844F4EF}"/>
          </ac:spMkLst>
        </pc:spChg>
        <pc:spChg chg="mod">
          <ac:chgData name="Claire Hunter" userId="63dc82a7-dfd5-4487-82b7-376948498788" providerId="ADAL" clId="{3F8EB3E6-FFAE-4EFA-BCB8-9D7F56F8C16E}" dt="2026-07-10T14:19:24.891" v="83"/>
          <ac:spMkLst>
            <pc:docMk/>
            <pc:sldMk cId="1859146139" sldId="273"/>
            <ac:spMk id="17" creationId="{404CB2CF-1EA8-EA18-9895-7732EC638105}"/>
          </ac:spMkLst>
        </pc:spChg>
        <pc:grpChg chg="add mod">
          <ac:chgData name="Claire Hunter" userId="63dc82a7-dfd5-4487-82b7-376948498788" providerId="ADAL" clId="{3F8EB3E6-FFAE-4EFA-BCB8-9D7F56F8C16E}" dt="2026-07-10T14:19:30.502" v="84" actId="1076"/>
          <ac:grpSpMkLst>
            <pc:docMk/>
            <pc:sldMk cId="1859146139" sldId="273"/>
            <ac:grpSpMk id="14" creationId="{851CFBB6-0E86-8CC1-6DFA-89BA757E1BBC}"/>
          </ac:grpSpMkLst>
        </pc:grpChg>
        <pc:picChg chg="mod">
          <ac:chgData name="Claire Hunter" userId="63dc82a7-dfd5-4487-82b7-376948498788" providerId="ADAL" clId="{3F8EB3E6-FFAE-4EFA-BCB8-9D7F56F8C16E}" dt="2026-07-10T14:19:09.466" v="80" actId="1076"/>
          <ac:picMkLst>
            <pc:docMk/>
            <pc:sldMk cId="1859146139" sldId="273"/>
            <ac:picMk id="7" creationId="{36AEC76F-2BA8-F895-73BA-434CC55C975A}"/>
          </ac:picMkLst>
        </pc:picChg>
        <pc:picChg chg="mod">
          <ac:chgData name="Claire Hunter" userId="63dc82a7-dfd5-4487-82b7-376948498788" providerId="ADAL" clId="{3F8EB3E6-FFAE-4EFA-BCB8-9D7F56F8C16E}" dt="2026-07-10T14:18:48.572" v="65" actId="1076"/>
          <ac:picMkLst>
            <pc:docMk/>
            <pc:sldMk cId="1859146139" sldId="273"/>
            <ac:picMk id="11" creationId="{0593F79B-FF32-3B98-D1A5-B919DD65E37C}"/>
          </ac:picMkLst>
        </pc:picChg>
        <pc:picChg chg="del">
          <ac:chgData name="Claire Hunter" userId="63dc82a7-dfd5-4487-82b7-376948498788" providerId="ADAL" clId="{3F8EB3E6-FFAE-4EFA-BCB8-9D7F56F8C16E}" dt="2026-07-10T14:19:12.256" v="82" actId="478"/>
          <ac:picMkLst>
            <pc:docMk/>
            <pc:sldMk cId="1859146139" sldId="273"/>
            <ac:picMk id="13" creationId="{DCEAC43D-C2AD-F071-1182-FA82D5F71242}"/>
          </ac:picMkLst>
        </pc:picChg>
        <pc:picChg chg="add mod">
          <ac:chgData name="Claire Hunter" userId="63dc82a7-dfd5-4487-82b7-376948498788" providerId="ADAL" clId="{3F8EB3E6-FFAE-4EFA-BCB8-9D7F56F8C16E}" dt="2026-07-10T14:19:41.175" v="86" actId="1076"/>
          <ac:picMkLst>
            <pc:docMk/>
            <pc:sldMk cId="1859146139" sldId="273"/>
            <ac:picMk id="19" creationId="{89E0BB1B-4203-8F87-DAD9-7E33689B2419}"/>
          </ac:picMkLst>
        </pc:picChg>
      </pc:sldChg>
      <pc:sldChg chg="addSp delSp modSp mod">
        <pc:chgData name="Claire Hunter" userId="63dc82a7-dfd5-4487-82b7-376948498788" providerId="ADAL" clId="{3F8EB3E6-FFAE-4EFA-BCB8-9D7F56F8C16E}" dt="2026-07-10T14:42:45.580" v="331" actId="1076"/>
        <pc:sldMkLst>
          <pc:docMk/>
          <pc:sldMk cId="2888609821" sldId="275"/>
        </pc:sldMkLst>
        <pc:spChg chg="mod">
          <ac:chgData name="Claire Hunter" userId="63dc82a7-dfd5-4487-82b7-376948498788" providerId="ADAL" clId="{3F8EB3E6-FFAE-4EFA-BCB8-9D7F56F8C16E}" dt="2026-07-10T14:41:53.179" v="323" actId="1076"/>
          <ac:spMkLst>
            <pc:docMk/>
            <pc:sldMk cId="2888609821" sldId="275"/>
            <ac:spMk id="2" creationId="{7AAAFF60-565F-857B-F35C-88CC10B2B91B}"/>
          </ac:spMkLst>
        </pc:spChg>
        <pc:picChg chg="del">
          <ac:chgData name="Claire Hunter" userId="63dc82a7-dfd5-4487-82b7-376948498788" providerId="ADAL" clId="{3F8EB3E6-FFAE-4EFA-BCB8-9D7F56F8C16E}" dt="2026-07-10T14:29:07.611" v="189" actId="478"/>
          <ac:picMkLst>
            <pc:docMk/>
            <pc:sldMk cId="2888609821" sldId="275"/>
            <ac:picMk id="7" creationId="{5430EFA5-18D5-C56B-5332-9EA39B162875}"/>
          </ac:picMkLst>
        </pc:picChg>
        <pc:picChg chg="mod">
          <ac:chgData name="Claire Hunter" userId="63dc82a7-dfd5-4487-82b7-376948498788" providerId="ADAL" clId="{3F8EB3E6-FFAE-4EFA-BCB8-9D7F56F8C16E}" dt="2026-07-10T14:42:00.647" v="326" actId="1076"/>
          <ac:picMkLst>
            <pc:docMk/>
            <pc:sldMk cId="2888609821" sldId="275"/>
            <ac:picMk id="8" creationId="{1D3AA067-37CE-AC86-35C4-A18A67A29276}"/>
          </ac:picMkLst>
        </pc:picChg>
        <pc:picChg chg="mod">
          <ac:chgData name="Claire Hunter" userId="63dc82a7-dfd5-4487-82b7-376948498788" providerId="ADAL" clId="{3F8EB3E6-FFAE-4EFA-BCB8-9D7F56F8C16E}" dt="2026-07-10T14:41:57.675" v="325" actId="1076"/>
          <ac:picMkLst>
            <pc:docMk/>
            <pc:sldMk cId="2888609821" sldId="275"/>
            <ac:picMk id="9" creationId="{5219506F-E6D7-CB41-DD2A-63225A4AA9B1}"/>
          </ac:picMkLst>
        </pc:picChg>
        <pc:picChg chg="add mod">
          <ac:chgData name="Claire Hunter" userId="63dc82a7-dfd5-4487-82b7-376948498788" providerId="ADAL" clId="{3F8EB3E6-FFAE-4EFA-BCB8-9D7F56F8C16E}" dt="2026-07-10T14:41:55.864" v="324" actId="1076"/>
          <ac:picMkLst>
            <pc:docMk/>
            <pc:sldMk cId="2888609821" sldId="275"/>
            <ac:picMk id="10" creationId="{15FAE27D-953C-6309-5B30-6BD82F24E871}"/>
          </ac:picMkLst>
        </pc:picChg>
        <pc:picChg chg="mod">
          <ac:chgData name="Claire Hunter" userId="63dc82a7-dfd5-4487-82b7-376948498788" providerId="ADAL" clId="{3F8EB3E6-FFAE-4EFA-BCB8-9D7F56F8C16E}" dt="2026-07-10T14:41:48.864" v="322" actId="1076"/>
          <ac:picMkLst>
            <pc:docMk/>
            <pc:sldMk cId="2888609821" sldId="275"/>
            <ac:picMk id="11" creationId="{2A093A70-C993-EB18-3EAA-C4864BCB5CF5}"/>
          </ac:picMkLst>
        </pc:picChg>
        <pc:picChg chg="add mod">
          <ac:chgData name="Claire Hunter" userId="63dc82a7-dfd5-4487-82b7-376948498788" providerId="ADAL" clId="{3F8EB3E6-FFAE-4EFA-BCB8-9D7F56F8C16E}" dt="2026-07-10T14:42:45.580" v="331" actId="1076"/>
          <ac:picMkLst>
            <pc:docMk/>
            <pc:sldMk cId="2888609821" sldId="275"/>
            <ac:picMk id="13" creationId="{B9A4231E-23CC-FB15-C234-D87333DE377C}"/>
          </ac:picMkLst>
        </pc:picChg>
      </pc:sldChg>
      <pc:sldChg chg="modSp mod">
        <pc:chgData name="Claire Hunter" userId="63dc82a7-dfd5-4487-82b7-376948498788" providerId="ADAL" clId="{3F8EB3E6-FFAE-4EFA-BCB8-9D7F56F8C16E}" dt="2026-07-10T14:43:44.727" v="332" actId="1076"/>
        <pc:sldMkLst>
          <pc:docMk/>
          <pc:sldMk cId="115786306" sldId="277"/>
        </pc:sldMkLst>
        <pc:spChg chg="mod">
          <ac:chgData name="Claire Hunter" userId="63dc82a7-dfd5-4487-82b7-376948498788" providerId="ADAL" clId="{3F8EB3E6-FFAE-4EFA-BCB8-9D7F56F8C16E}" dt="2026-07-10T14:34:50.935" v="276" actId="113"/>
          <ac:spMkLst>
            <pc:docMk/>
            <pc:sldMk cId="115786306" sldId="277"/>
            <ac:spMk id="2" creationId="{85B5DA10-6F6A-1ADC-7FD4-0EF34AA9343F}"/>
          </ac:spMkLst>
        </pc:spChg>
        <pc:spChg chg="mod">
          <ac:chgData name="Claire Hunter" userId="63dc82a7-dfd5-4487-82b7-376948498788" providerId="ADAL" clId="{3F8EB3E6-FFAE-4EFA-BCB8-9D7F56F8C16E}" dt="2026-07-10T14:33:08.710" v="262" actId="1076"/>
          <ac:spMkLst>
            <pc:docMk/>
            <pc:sldMk cId="115786306" sldId="277"/>
            <ac:spMk id="11" creationId="{5253D3B5-9DB9-1206-B2B6-EA280A08C61F}"/>
          </ac:spMkLst>
        </pc:spChg>
        <pc:picChg chg="mod">
          <ac:chgData name="Claire Hunter" userId="63dc82a7-dfd5-4487-82b7-376948498788" providerId="ADAL" clId="{3F8EB3E6-FFAE-4EFA-BCB8-9D7F56F8C16E}" dt="2026-07-10T14:33:34.239" v="263" actId="1076"/>
          <ac:picMkLst>
            <pc:docMk/>
            <pc:sldMk cId="115786306" sldId="277"/>
            <ac:picMk id="9" creationId="{4A6F5A35-415E-8AE6-2F87-696FA365B3B3}"/>
          </ac:picMkLst>
        </pc:picChg>
        <pc:picChg chg="mod">
          <ac:chgData name="Claire Hunter" userId="63dc82a7-dfd5-4487-82b7-376948498788" providerId="ADAL" clId="{3F8EB3E6-FFAE-4EFA-BCB8-9D7F56F8C16E}" dt="2026-07-10T14:34:10.629" v="264" actId="14826"/>
          <ac:picMkLst>
            <pc:docMk/>
            <pc:sldMk cId="115786306" sldId="277"/>
            <ac:picMk id="13" creationId="{AAC2F83B-7A59-8272-D743-12DDCD0479F3}"/>
          </ac:picMkLst>
        </pc:picChg>
        <pc:picChg chg="mod">
          <ac:chgData name="Claire Hunter" userId="63dc82a7-dfd5-4487-82b7-376948498788" providerId="ADAL" clId="{3F8EB3E6-FFAE-4EFA-BCB8-9D7F56F8C16E}" dt="2026-07-10T14:43:44.727" v="332" actId="1076"/>
          <ac:picMkLst>
            <pc:docMk/>
            <pc:sldMk cId="115786306" sldId="277"/>
            <ac:picMk id="15" creationId="{EF8CBF4B-306B-CC03-5173-625C13E70175}"/>
          </ac:picMkLst>
        </pc:picChg>
      </pc:sldChg>
      <pc:sldChg chg="modSp mod">
        <pc:chgData name="Claire Hunter" userId="63dc82a7-dfd5-4487-82b7-376948498788" providerId="ADAL" clId="{3F8EB3E6-FFAE-4EFA-BCB8-9D7F56F8C16E}" dt="2026-07-10T14:23:58.396" v="134" actId="14100"/>
        <pc:sldMkLst>
          <pc:docMk/>
          <pc:sldMk cId="1664359551" sldId="279"/>
        </pc:sldMkLst>
        <pc:spChg chg="mod">
          <ac:chgData name="Claire Hunter" userId="63dc82a7-dfd5-4487-82b7-376948498788" providerId="ADAL" clId="{3F8EB3E6-FFAE-4EFA-BCB8-9D7F56F8C16E}" dt="2026-07-10T14:22:11.762" v="125" actId="1076"/>
          <ac:spMkLst>
            <pc:docMk/>
            <pc:sldMk cId="1664359551" sldId="279"/>
            <ac:spMk id="3" creationId="{06D52313-F1A8-A99B-2653-9BE168D7C169}"/>
          </ac:spMkLst>
        </pc:spChg>
        <pc:spChg chg="mod">
          <ac:chgData name="Claire Hunter" userId="63dc82a7-dfd5-4487-82b7-376948498788" providerId="ADAL" clId="{3F8EB3E6-FFAE-4EFA-BCB8-9D7F56F8C16E}" dt="2026-07-10T14:21:58.572" v="120"/>
          <ac:spMkLst>
            <pc:docMk/>
            <pc:sldMk cId="1664359551" sldId="279"/>
            <ac:spMk id="4" creationId="{4C8DA348-7254-C408-4E97-01A4BCB9F9B1}"/>
          </ac:spMkLst>
        </pc:spChg>
        <pc:spChg chg="mod">
          <ac:chgData name="Claire Hunter" userId="63dc82a7-dfd5-4487-82b7-376948498788" providerId="ADAL" clId="{3F8EB3E6-FFAE-4EFA-BCB8-9D7F56F8C16E}" dt="2026-07-10T14:22:06.093" v="123" actId="6549"/>
          <ac:spMkLst>
            <pc:docMk/>
            <pc:sldMk cId="1664359551" sldId="279"/>
            <ac:spMk id="6" creationId="{7CFAB9C1-6B92-7084-A5A8-C17277446D4D}"/>
          </ac:spMkLst>
        </pc:spChg>
        <pc:grpChg chg="mod">
          <ac:chgData name="Claire Hunter" userId="63dc82a7-dfd5-4487-82b7-376948498788" providerId="ADAL" clId="{3F8EB3E6-FFAE-4EFA-BCB8-9D7F56F8C16E}" dt="2026-07-10T14:22:08.836" v="124" actId="14100"/>
          <ac:grpSpMkLst>
            <pc:docMk/>
            <pc:sldMk cId="1664359551" sldId="279"/>
            <ac:grpSpMk id="5" creationId="{782C9309-146A-8565-512F-A120EBD8747B}"/>
          </ac:grpSpMkLst>
        </pc:grpChg>
        <pc:picChg chg="mod">
          <ac:chgData name="Claire Hunter" userId="63dc82a7-dfd5-4487-82b7-376948498788" providerId="ADAL" clId="{3F8EB3E6-FFAE-4EFA-BCB8-9D7F56F8C16E}" dt="2026-07-10T14:23:26.009" v="130" actId="14100"/>
          <ac:picMkLst>
            <pc:docMk/>
            <pc:sldMk cId="1664359551" sldId="279"/>
            <ac:picMk id="12" creationId="{84578D84-E749-C78B-463C-6D4F26EFD89D}"/>
          </ac:picMkLst>
        </pc:picChg>
        <pc:picChg chg="mod">
          <ac:chgData name="Claire Hunter" userId="63dc82a7-dfd5-4487-82b7-376948498788" providerId="ADAL" clId="{3F8EB3E6-FFAE-4EFA-BCB8-9D7F56F8C16E}" dt="2026-07-10T14:23:58.396" v="134" actId="14100"/>
          <ac:picMkLst>
            <pc:docMk/>
            <pc:sldMk cId="1664359551" sldId="279"/>
            <ac:picMk id="13" creationId="{27AA9E05-357A-3616-E1FF-1C3B7E2E915A}"/>
          </ac:picMkLst>
        </pc:picChg>
        <pc:picChg chg="mod">
          <ac:chgData name="Claire Hunter" userId="63dc82a7-dfd5-4487-82b7-376948498788" providerId="ADAL" clId="{3F8EB3E6-FFAE-4EFA-BCB8-9D7F56F8C16E}" dt="2026-07-10T14:22:52.509" v="127" actId="1076"/>
          <ac:picMkLst>
            <pc:docMk/>
            <pc:sldMk cId="1664359551" sldId="279"/>
            <ac:picMk id="15" creationId="{1677B51A-7657-581E-9523-4FA4211D7B89}"/>
          </ac:picMkLst>
        </pc:picChg>
      </pc:sldChg>
      <pc:sldChg chg="modSp mod">
        <pc:chgData name="Claire Hunter" userId="63dc82a7-dfd5-4487-82b7-376948498788" providerId="ADAL" clId="{3F8EB3E6-FFAE-4EFA-BCB8-9D7F56F8C16E}" dt="2026-07-10T14:36:29.409" v="280" actId="2711"/>
        <pc:sldMkLst>
          <pc:docMk/>
          <pc:sldMk cId="3294125455" sldId="280"/>
        </pc:sldMkLst>
        <pc:spChg chg="mod">
          <ac:chgData name="Claire Hunter" userId="63dc82a7-dfd5-4487-82b7-376948498788" providerId="ADAL" clId="{3F8EB3E6-FFAE-4EFA-BCB8-9D7F56F8C16E}" dt="2026-07-10T14:36:29.409" v="280" actId="2711"/>
          <ac:spMkLst>
            <pc:docMk/>
            <pc:sldMk cId="3294125455" sldId="280"/>
            <ac:spMk id="2" creationId="{02345157-9334-69D3-3605-31DB445B0E5D}"/>
          </ac:spMkLst>
        </pc:spChg>
      </pc:sldChg>
      <pc:sldChg chg="delSp modSp mod">
        <pc:chgData name="Claire Hunter" userId="63dc82a7-dfd5-4487-82b7-376948498788" providerId="ADAL" clId="{3F8EB3E6-FFAE-4EFA-BCB8-9D7F56F8C16E}" dt="2026-07-10T14:17:13.185" v="37" actId="20577"/>
        <pc:sldMkLst>
          <pc:docMk/>
          <pc:sldMk cId="842416597" sldId="282"/>
        </pc:sldMkLst>
        <pc:spChg chg="mod">
          <ac:chgData name="Claire Hunter" userId="63dc82a7-dfd5-4487-82b7-376948498788" providerId="ADAL" clId="{3F8EB3E6-FFAE-4EFA-BCB8-9D7F56F8C16E}" dt="2026-07-10T14:17:13.185" v="37" actId="20577"/>
          <ac:spMkLst>
            <pc:docMk/>
            <pc:sldMk cId="842416597" sldId="282"/>
            <ac:spMk id="2" creationId="{C89FF052-8277-2ECB-C3DB-BA57579795DA}"/>
          </ac:spMkLst>
        </pc:spChg>
        <pc:picChg chg="del">
          <ac:chgData name="Claire Hunter" userId="63dc82a7-dfd5-4487-82b7-376948498788" providerId="ADAL" clId="{3F8EB3E6-FFAE-4EFA-BCB8-9D7F56F8C16E}" dt="2026-07-10T14:17:06.006" v="27" actId="478"/>
          <ac:picMkLst>
            <pc:docMk/>
            <pc:sldMk cId="842416597" sldId="282"/>
            <ac:picMk id="11" creationId="{3DCDE31D-C00C-9FC0-F722-825970959831}"/>
          </ac:picMkLst>
        </pc:picChg>
        <pc:picChg chg="mod">
          <ac:chgData name="Claire Hunter" userId="63dc82a7-dfd5-4487-82b7-376948498788" providerId="ADAL" clId="{3F8EB3E6-FFAE-4EFA-BCB8-9D7F56F8C16E}" dt="2026-07-10T14:17:08.695" v="28" actId="1076"/>
          <ac:picMkLst>
            <pc:docMk/>
            <pc:sldMk cId="842416597" sldId="282"/>
            <ac:picMk id="13" creationId="{C9FEA8CC-7CF0-FA3E-830F-F6D337979E84}"/>
          </ac:picMkLst>
        </pc:picChg>
      </pc:sldChg>
      <pc:sldChg chg="del">
        <pc:chgData name="Claire Hunter" userId="63dc82a7-dfd5-4487-82b7-376948498788" providerId="ADAL" clId="{3F8EB3E6-FFAE-4EFA-BCB8-9D7F56F8C16E}" dt="2026-07-10T14:26:28.603" v="135" actId="2696"/>
        <pc:sldMkLst>
          <pc:docMk/>
          <pc:sldMk cId="2844215224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99370-1CA2-4084-A522-22880A5F3A61}" type="datetimeFigureOut">
              <a:rPr lang="en-GB" smtClean="0"/>
              <a:t>10/07/2026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9C8B28-8836-41BD-8D6B-8303018AAB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756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0BAF9-1452-7636-F85E-B6215244C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98245C-51F1-BEB9-D1B4-5E8EAA16AB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265749-D3D4-D2D3-6FA3-4F333DF06E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1FD1C1-6DE2-1898-F6CA-15866D2062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05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357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://www.nhsbenchmarking.nhs.uk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94679" y="538178"/>
            <a:ext cx="2880360" cy="5962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C8BA9D6-A040-718F-4EA7-C1281868F5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08654" y="381075"/>
            <a:ext cx="2880360" cy="9104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A2E6A6-34CA-CA31-D973-B5332CD63E98}"/>
              </a:ext>
            </a:extLst>
          </p:cNvPr>
          <p:cNvSpPr txBox="1"/>
          <p:nvPr/>
        </p:nvSpPr>
        <p:spPr>
          <a:xfrm>
            <a:off x="394680" y="2343267"/>
            <a:ext cx="595532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3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Learning Disability Improvement Standards (Round 7) </a:t>
            </a:r>
          </a:p>
          <a:p>
            <a:pPr algn="ctr"/>
            <a:endParaRPr lang="en-GB" sz="3300" dirty="0">
              <a:latin typeface="Century Gothic" panose="020B0502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GB" sz="3300" dirty="0"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Easy Read Report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A63DA3-BB02-FFBC-98D0-437C182C38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1239" y="6904066"/>
            <a:ext cx="6947154" cy="223993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2DCC0-8EA0-3B08-6E25-2FF5EEA61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28899" y="8519508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61255-7703-EBFE-53E0-CC42996FB8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915" y="5470232"/>
            <a:ext cx="1963643" cy="223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582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79DC5-0EB7-FFA6-EEB0-A2759FAD0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CAA606F-9F7E-6CA3-4B37-6AA763FDBE3B}"/>
              </a:ext>
            </a:extLst>
          </p:cNvPr>
          <p:cNvSpPr txBox="1"/>
          <p:nvPr/>
        </p:nvSpPr>
        <p:spPr>
          <a:xfrm>
            <a:off x="415797" y="465369"/>
            <a:ext cx="51435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latin typeface="Century Gothic" panose="020B0502020202020204" pitchFamily="34" charset="0"/>
              </a:rPr>
              <a:t>Keeping people safe and reducing restraint</a:t>
            </a:r>
            <a:endParaRPr sz="3200" b="1" dirty="0">
              <a:latin typeface="Century Gothic" panose="020B0502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5B5DA10-6F6A-1ADC-7FD4-0EF34AA9343F}"/>
              </a:ext>
            </a:extLst>
          </p:cNvPr>
          <p:cNvSpPr txBox="1">
            <a:spLocks/>
          </p:cNvSpPr>
          <p:nvPr/>
        </p:nvSpPr>
        <p:spPr>
          <a:xfrm>
            <a:off x="1837944" y="1542587"/>
            <a:ext cx="5020056" cy="452704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8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9 out of 10 Trusts help people get advocacy, including peer advocacy. Advocacy means support to speak up</a:t>
            </a:r>
            <a:r>
              <a:rPr lang="en-GB" sz="1800" dirty="0"/>
              <a:t>.</a:t>
            </a:r>
          </a:p>
          <a:p>
            <a:endParaRPr lang="en-GB" sz="18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9 out of 0 trusts signed the STOMP pledge.</a:t>
            </a:r>
          </a:p>
          <a:p>
            <a:endParaRPr lang="en-GB" sz="18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endParaRPr lang="en-GB" sz="18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Only 2 out of 5 staff said people with a learning disability, autistic people and families help check medicines that affect mood or behaviour.</a:t>
            </a:r>
          </a:p>
          <a:p>
            <a:pPr marL="0" indent="0">
              <a:buNone/>
            </a:pPr>
            <a:endParaRPr lang="en-GB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55451C-46AD-1574-3AF5-8BEFDE7D7414}"/>
              </a:ext>
            </a:extLst>
          </p:cNvPr>
          <p:cNvSpPr/>
          <p:nvPr/>
        </p:nvSpPr>
        <p:spPr>
          <a:xfrm>
            <a:off x="0" y="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1C675E-F04D-1262-F9CB-8D41EE601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28900" y="8464636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10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6F5A35-415E-8AE6-2F87-696FA365B3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53217" y="3158610"/>
            <a:ext cx="869473" cy="108356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2663B1F-1DB9-A2D6-4BB1-A3662DAFBD7C}"/>
              </a:ext>
            </a:extLst>
          </p:cNvPr>
          <p:cNvGrpSpPr/>
          <p:nvPr/>
        </p:nvGrpSpPr>
        <p:grpSpPr>
          <a:xfrm>
            <a:off x="2037588" y="6243692"/>
            <a:ext cx="4620768" cy="2060200"/>
            <a:chOff x="274320" y="6433733"/>
            <a:chExt cx="6309360" cy="1482433"/>
          </a:xfrm>
        </p:grpSpPr>
        <p:sp>
          <p:nvSpPr>
            <p:cNvPr id="8" name="Shape 7">
              <a:extLst>
                <a:ext uri="{FF2B5EF4-FFF2-40B4-BE49-F238E27FC236}">
                  <a16:creationId xmlns:a16="http://schemas.microsoft.com/office/drawing/2014/main" id="{D331FD42-4F2E-16A0-8EE2-EF99F9B2C02B}"/>
                </a:ext>
              </a:extLst>
            </p:cNvPr>
            <p:cNvSpPr/>
            <p:nvPr/>
          </p:nvSpPr>
          <p:spPr>
            <a:xfrm>
              <a:off x="274320" y="6433733"/>
              <a:ext cx="6309360" cy="1482433"/>
            </a:xfrm>
            <a:prstGeom prst="roundRect">
              <a:avLst>
                <a:gd name="adj" fmla="val 5333"/>
              </a:avLst>
            </a:prstGeom>
            <a:solidFill>
              <a:srgbClr val="FFF8E1"/>
            </a:solidFill>
            <a:ln w="12700">
              <a:solidFill>
                <a:srgbClr val="F9A825"/>
              </a:solidFill>
              <a:prstDash val="solid"/>
            </a:ln>
          </p:spPr>
          <p:txBody>
            <a:bodyPr/>
            <a:lstStyle/>
            <a:p>
              <a:endParaRPr lang="en-GB" sz="1350"/>
            </a:p>
          </p:txBody>
        </p:sp>
        <p:sp>
          <p:nvSpPr>
            <p:cNvPr id="10" name="Text 8">
              <a:extLst>
                <a:ext uri="{FF2B5EF4-FFF2-40B4-BE49-F238E27FC236}">
                  <a16:creationId xmlns:a16="http://schemas.microsoft.com/office/drawing/2014/main" id="{3A31BEE5-6183-5DED-FF84-6FD842CA59FC}"/>
                </a:ext>
              </a:extLst>
            </p:cNvPr>
            <p:cNvSpPr/>
            <p:nvPr/>
          </p:nvSpPr>
          <p:spPr>
            <a:xfrm>
              <a:off x="480060" y="6504325"/>
              <a:ext cx="5966460" cy="30861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b="1" dirty="0">
                  <a:solidFill>
                    <a:srgbClr val="7B5800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What is the “STOMP pledge“?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  <p:sp>
          <p:nvSpPr>
            <p:cNvPr id="11" name="Text 9">
              <a:extLst>
                <a:ext uri="{FF2B5EF4-FFF2-40B4-BE49-F238E27FC236}">
                  <a16:creationId xmlns:a16="http://schemas.microsoft.com/office/drawing/2014/main" id="{5253D3B5-9DB9-1206-B2B6-EA280A08C61F}"/>
                </a:ext>
              </a:extLst>
            </p:cNvPr>
            <p:cNvSpPr/>
            <p:nvPr/>
          </p:nvSpPr>
          <p:spPr>
            <a:xfrm>
              <a:off x="480060" y="7002861"/>
              <a:ext cx="5966461" cy="58293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GB" dirty="0">
                  <a:latin typeface="Century Gothic" panose="020B0502020202020204" pitchFamily="34" charset="0"/>
                </a:rPr>
                <a:t>The STOMP pledge is a promise to stop giving too much medicine to people with a learning disability or autistic people.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AAC2F83B-7A59-8272-D743-12DDCD0479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6172" y="1958775"/>
            <a:ext cx="1083565" cy="8705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F8CBF4B-306B-CC03-5173-625C13E7017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46172" y="4405857"/>
            <a:ext cx="1110597" cy="11105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DF6315-8CA4-B6A0-3B92-953C8C9DDE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172" y="6247891"/>
            <a:ext cx="1110597" cy="111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6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50535-7C48-FACD-35FE-9AE282E14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6EF1B06-D252-2EE5-8D5D-9464335C54E2}"/>
              </a:ext>
            </a:extLst>
          </p:cNvPr>
          <p:cNvSpPr txBox="1"/>
          <p:nvPr/>
        </p:nvSpPr>
        <p:spPr>
          <a:xfrm>
            <a:off x="190039" y="478405"/>
            <a:ext cx="54648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latin typeface="Century Gothic" panose="020B0502020202020204" pitchFamily="34" charset="0"/>
              </a:rPr>
              <a:t>Keeping people safe and reducing restraint</a:t>
            </a:r>
            <a:endParaRPr sz="3200" b="1" dirty="0">
              <a:latin typeface="Century Gothic" panose="020B0502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2345157-9334-69D3-3605-31DB445B0E5D}"/>
              </a:ext>
            </a:extLst>
          </p:cNvPr>
          <p:cNvSpPr txBox="1">
            <a:spLocks/>
          </p:cNvSpPr>
          <p:nvPr/>
        </p:nvSpPr>
        <p:spPr>
          <a:xfrm>
            <a:off x="1970049" y="1983059"/>
            <a:ext cx="4562856" cy="552005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solidFill>
                  <a:srgbClr val="000000"/>
                </a:solidFill>
                <a:latin typeface="Century Gothic" panose="020B0502020202020204" pitchFamily="34" charset="0"/>
              </a:rPr>
              <a:t>Nearly all </a:t>
            </a:r>
            <a:r>
              <a:rPr lang="en-GB" sz="1800" dirty="0">
                <a:latin typeface="Century Gothic" panose="020B0502020202020204" pitchFamily="34" charset="0"/>
              </a:rPr>
              <a:t>trusts had a plan to use less restraint.</a:t>
            </a:r>
          </a:p>
          <a:p>
            <a:endParaRPr lang="en-GB" sz="18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endParaRPr lang="en-GB" sz="18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3 out of 5 staff said they had training on how to restrain people less, and other ways to keep people safe.</a:t>
            </a:r>
            <a:endParaRPr lang="en-GB" sz="135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5CA81A-2D85-7661-E171-958AC77B68F2}"/>
              </a:ext>
            </a:extLst>
          </p:cNvPr>
          <p:cNvSpPr/>
          <p:nvPr/>
        </p:nvSpPr>
        <p:spPr>
          <a:xfrm>
            <a:off x="0" y="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94396-9DA1-3ED1-74CB-A7929BA8B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28900" y="8475134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11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BFA47F-15AD-A61A-AA54-B5F7AA4B0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26" y="5518520"/>
            <a:ext cx="1122490" cy="11224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92B1DF-BF92-AA19-9E30-9A7CCE0DE3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55537" y="2012733"/>
            <a:ext cx="970381" cy="11069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5A32F4-8A92-8754-8652-45CE76AFE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026" y="3360643"/>
            <a:ext cx="1077218" cy="107721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0DAADBF-EB83-FE49-5336-A2AD3AE7E559}"/>
              </a:ext>
            </a:extLst>
          </p:cNvPr>
          <p:cNvGrpSpPr/>
          <p:nvPr/>
        </p:nvGrpSpPr>
        <p:grpSpPr>
          <a:xfrm>
            <a:off x="1970049" y="5518520"/>
            <a:ext cx="4620768" cy="2774654"/>
            <a:chOff x="274320" y="6433733"/>
            <a:chExt cx="6309360" cy="1482433"/>
          </a:xfrm>
        </p:grpSpPr>
        <p:sp>
          <p:nvSpPr>
            <p:cNvPr id="9" name="Shape 7">
              <a:extLst>
                <a:ext uri="{FF2B5EF4-FFF2-40B4-BE49-F238E27FC236}">
                  <a16:creationId xmlns:a16="http://schemas.microsoft.com/office/drawing/2014/main" id="{00BB71B5-D598-68D3-5986-DB3E8A314ECA}"/>
                </a:ext>
              </a:extLst>
            </p:cNvPr>
            <p:cNvSpPr/>
            <p:nvPr/>
          </p:nvSpPr>
          <p:spPr>
            <a:xfrm>
              <a:off x="274320" y="6433733"/>
              <a:ext cx="6309360" cy="1482433"/>
            </a:xfrm>
            <a:prstGeom prst="roundRect">
              <a:avLst>
                <a:gd name="adj" fmla="val 5333"/>
              </a:avLst>
            </a:prstGeom>
            <a:solidFill>
              <a:srgbClr val="FFF8E1"/>
            </a:solidFill>
            <a:ln w="12700">
              <a:solidFill>
                <a:srgbClr val="F9A825"/>
              </a:solidFill>
              <a:prstDash val="solid"/>
            </a:ln>
          </p:spPr>
          <p:txBody>
            <a:bodyPr/>
            <a:lstStyle/>
            <a:p>
              <a:endParaRPr lang="en-GB" sz="1350"/>
            </a:p>
          </p:txBody>
        </p:sp>
        <p:sp>
          <p:nvSpPr>
            <p:cNvPr id="10" name="Text 8">
              <a:extLst>
                <a:ext uri="{FF2B5EF4-FFF2-40B4-BE49-F238E27FC236}">
                  <a16:creationId xmlns:a16="http://schemas.microsoft.com/office/drawing/2014/main" id="{6B6F4E35-D34C-F9B1-3ED9-34040875C712}"/>
                </a:ext>
              </a:extLst>
            </p:cNvPr>
            <p:cNvSpPr/>
            <p:nvPr/>
          </p:nvSpPr>
          <p:spPr>
            <a:xfrm>
              <a:off x="480060" y="6504325"/>
              <a:ext cx="5966460" cy="30861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b="1" dirty="0">
                  <a:solidFill>
                    <a:srgbClr val="7B5800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What does “restraint" mean?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  <p:sp>
          <p:nvSpPr>
            <p:cNvPr id="12" name="Text 9">
              <a:extLst>
                <a:ext uri="{FF2B5EF4-FFF2-40B4-BE49-F238E27FC236}">
                  <a16:creationId xmlns:a16="http://schemas.microsoft.com/office/drawing/2014/main" id="{CB4DFA13-03BA-3A50-5898-AEC6328AAF76}"/>
                </a:ext>
              </a:extLst>
            </p:cNvPr>
            <p:cNvSpPr/>
            <p:nvPr/>
          </p:nvSpPr>
          <p:spPr>
            <a:xfrm>
              <a:off x="480060" y="7002861"/>
              <a:ext cx="5966460" cy="58293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GB" dirty="0">
                  <a:latin typeface="Century Gothic" panose="020B0502020202020204" pitchFamily="34" charset="0"/>
                </a:rPr>
                <a:t>Restraint is when staff stop a person from moving or doing what they want. This can mean holding a person, giving them medicine to calm them down, or stopping them from leaving a room.</a:t>
              </a:r>
              <a:endParaRPr lang="en-US" sz="1200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4125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B4EAD15-255E-BA43-E3F9-8229DA688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8054" y="6904066"/>
            <a:ext cx="6947154" cy="22399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1000" y="952331"/>
            <a:ext cx="5486400" cy="17341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14500" y="4743451"/>
            <a:ext cx="3429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Find out more: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4387334"/>
            <a:ext cx="411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dirty="0">
                <a:solidFill>
                  <a:srgbClr val="00B5B8"/>
                </a:solidFill>
                <a:latin typeface="Century Gothic" panose="020B0502020202020204" pitchFamily="34" charset="0"/>
                <a:hlinkClick r:id="rId4"/>
              </a:rPr>
              <a:t>www.nhsbenchmarking.nhs.uk</a:t>
            </a:r>
            <a:endParaRPr dirty="0">
              <a:solidFill>
                <a:srgbClr val="00B5B8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66982" y="6238250"/>
            <a:ext cx="5057082" cy="104681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8366E0C-B2B9-B181-D25C-21CBCA53119B}"/>
              </a:ext>
            </a:extLst>
          </p:cNvPr>
          <p:cNvSpPr/>
          <p:nvPr/>
        </p:nvSpPr>
        <p:spPr>
          <a:xfrm>
            <a:off x="0" y="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1C5BBD-0EDF-34CA-CEF7-041E34148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28900" y="8476828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12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87C39910-E11A-AD1D-EA26-99DF15F288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32671"/>
              </p:ext>
            </p:extLst>
          </p:nvPr>
        </p:nvGraphicFramePr>
        <p:xfrm>
          <a:off x="447294" y="1785865"/>
          <a:ext cx="6179058" cy="570493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7429">
                  <a:extLst>
                    <a:ext uri="{9D8B030D-6E8A-4147-A177-3AD203B41FA5}">
                      <a16:colId xmlns:a16="http://schemas.microsoft.com/office/drawing/2014/main" val="918765271"/>
                    </a:ext>
                  </a:extLst>
                </a:gridCol>
                <a:gridCol w="3453003">
                  <a:extLst>
                    <a:ext uri="{9D8B030D-6E8A-4147-A177-3AD203B41FA5}">
                      <a16:colId xmlns:a16="http://schemas.microsoft.com/office/drawing/2014/main" val="4084065256"/>
                    </a:ext>
                  </a:extLst>
                </a:gridCol>
                <a:gridCol w="1198626">
                  <a:extLst>
                    <a:ext uri="{9D8B030D-6E8A-4147-A177-3AD203B41FA5}">
                      <a16:colId xmlns:a16="http://schemas.microsoft.com/office/drawing/2014/main" val="2959862723"/>
                    </a:ext>
                  </a:extLst>
                </a:gridCol>
              </a:tblGrid>
              <a:tr h="1041491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68580" marR="68580" marT="34290" marB="3429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800">
                          <a:latin typeface="Century Gothic" panose="020B0502020202020204" pitchFamily="34" charset="0"/>
                          <a:cs typeface="Arial" panose="020B0604020202020204" pitchFamily="34" charset="0"/>
                        </a:rPr>
                        <a:t>Information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/>
                    </a:p>
                    <a:p>
                      <a:pPr algn="ctr"/>
                      <a:endParaRPr lang="en-GB" sz="1000"/>
                    </a:p>
                    <a:p>
                      <a:pPr algn="ctr"/>
                      <a:r>
                        <a:rPr lang="en-GB" sz="18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18190"/>
                  </a:ext>
                </a:extLst>
              </a:tr>
              <a:tr h="649199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8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l"/>
                      <a:r>
                        <a:rPr lang="en-GB" sz="18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Getting help quickly and being treated well</a:t>
                      </a:r>
                    </a:p>
                    <a:p>
                      <a:pPr algn="l"/>
                      <a:endParaRPr lang="en-GB" sz="18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  <a:p>
                      <a:endParaRPr lang="en-GB" sz="1000" dirty="0"/>
                    </a:p>
                    <a:p>
                      <a:pPr algn="ctr"/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5573201"/>
                  </a:ext>
                </a:extLst>
              </a:tr>
              <a:tr h="720090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68580" marR="68580" marT="34290" marB="3429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8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l"/>
                      <a:r>
                        <a:rPr lang="en-GB" sz="18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Being listened to and having a say in your care</a:t>
                      </a:r>
                    </a:p>
                    <a:p>
                      <a:pPr algn="l"/>
                      <a:endParaRPr lang="en-GB" sz="18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/>
                    </a:p>
                    <a:p>
                      <a:pPr algn="ctr"/>
                      <a:endParaRPr lang="en-GB" sz="1000" dirty="0"/>
                    </a:p>
                    <a:p>
                      <a:pPr algn="ctr"/>
                      <a:endParaRPr lang="en-GB" sz="1000" dirty="0"/>
                    </a:p>
                    <a:p>
                      <a:pPr algn="ctr"/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22302887"/>
                  </a:ext>
                </a:extLst>
              </a:tr>
              <a:tr h="740664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68580" marR="68580" marT="34290" marB="3429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8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l"/>
                      <a:r>
                        <a:rPr lang="en-GB" sz="1800" dirty="0">
                          <a:latin typeface="Century Gothic" panose="020B0502020202020204" pitchFamily="34" charset="0"/>
                        </a:rPr>
                        <a:t>Staff being trained to do their job well</a:t>
                      </a:r>
                      <a:endParaRPr lang="en-GB" sz="18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algn="l"/>
                      <a:endParaRPr lang="en-GB" sz="18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927579"/>
                  </a:ext>
                </a:extLst>
              </a:tr>
              <a:tr h="788670">
                <a:tc>
                  <a:txBody>
                    <a:bodyPr/>
                    <a:lstStyle/>
                    <a:p>
                      <a:endParaRPr lang="en-GB" sz="1000"/>
                    </a:p>
                  </a:txBody>
                  <a:tcPr marL="68580" marR="68580" marT="34290" marB="3429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>
                        <a:latin typeface="Century Gothic" panose="020B0502020202020204" pitchFamily="34" charset="0"/>
                      </a:endParaRPr>
                    </a:p>
                    <a:p>
                      <a:pPr algn="l"/>
                      <a:r>
                        <a:rPr lang="en-GB" sz="1800" b="0" i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Keeping people safe and reducing restraint</a:t>
                      </a:r>
                    </a:p>
                    <a:p>
                      <a:pPr algn="ctr"/>
                      <a:endParaRPr lang="en-GB" sz="1800" dirty="0">
                        <a:latin typeface="Century Gothic" panose="020B0502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GB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656986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5102" y="597952"/>
            <a:ext cx="51435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dirty="0">
                <a:latin typeface="Century Gothic" panose="020B0502020202020204" pitchFamily="34" charset="0"/>
              </a:rPr>
              <a:t>Contents</a:t>
            </a:r>
            <a:endParaRPr sz="3200" b="1" dirty="0">
              <a:latin typeface="Century Gothic" panose="020B0502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4320" y="3268980"/>
            <a:ext cx="6309360" cy="72009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17" name="Rectangle 16"/>
          <p:cNvSpPr/>
          <p:nvPr/>
        </p:nvSpPr>
        <p:spPr>
          <a:xfrm>
            <a:off x="274320" y="4091940"/>
            <a:ext cx="6309360" cy="72009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3" name="Rectangle 22"/>
          <p:cNvSpPr/>
          <p:nvPr/>
        </p:nvSpPr>
        <p:spPr>
          <a:xfrm>
            <a:off x="274320" y="4914900"/>
            <a:ext cx="6309360" cy="72009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29" name="Rectangle 28"/>
          <p:cNvSpPr/>
          <p:nvPr/>
        </p:nvSpPr>
        <p:spPr>
          <a:xfrm>
            <a:off x="274320" y="5737859"/>
            <a:ext cx="6309360" cy="72009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pic>
        <p:nvPicPr>
          <p:cNvPr id="38" name="officeArt object">
            <a:extLst>
              <a:ext uri="{FF2B5EF4-FFF2-40B4-BE49-F238E27FC236}">
                <a16:creationId xmlns:a16="http://schemas.microsoft.com/office/drawing/2014/main" id="{28957FD8-2344-9D48-C843-345ADAFFAADF}"/>
              </a:ext>
            </a:extLst>
          </p:cNvPr>
          <p:cNvPicPr/>
          <p:nvPr/>
        </p:nvPicPr>
        <p:blipFill>
          <a:blip r:embed="rId2"/>
          <a:srcRect/>
          <a:stretch/>
        </p:blipFill>
        <p:spPr>
          <a:xfrm>
            <a:off x="465832" y="1808824"/>
            <a:ext cx="1009516" cy="829902"/>
          </a:xfrm>
          <a:prstGeom prst="rect">
            <a:avLst/>
          </a:prstGeom>
          <a:ln w="12700" cap="flat">
            <a:noFill/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</p:pic>
      <p:pic>
        <p:nvPicPr>
          <p:cNvPr id="40" name="officeArt object">
            <a:extLst>
              <a:ext uri="{FF2B5EF4-FFF2-40B4-BE49-F238E27FC236}">
                <a16:creationId xmlns:a16="http://schemas.microsoft.com/office/drawing/2014/main" id="{885AFE13-EC8D-4400-5B51-1FFEB1012BA9}"/>
              </a:ext>
            </a:extLst>
          </p:cNvPr>
          <p:cNvPicPr/>
          <p:nvPr/>
        </p:nvPicPr>
        <p:blipFill>
          <a:blip r:embed="rId3"/>
          <a:srcRect/>
          <a:stretch/>
        </p:blipFill>
        <p:spPr>
          <a:xfrm>
            <a:off x="435102" y="4077428"/>
            <a:ext cx="1033147" cy="88683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10EAD915-B047-9846-D3D4-0A8B28B151E5}"/>
              </a:ext>
            </a:extLst>
          </p:cNvPr>
          <p:cNvSpPr txBox="1"/>
          <p:nvPr/>
        </p:nvSpPr>
        <p:spPr>
          <a:xfrm>
            <a:off x="5423984" y="740298"/>
            <a:ext cx="784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  <a:cs typeface="Arial" panose="020B0604020202020204" pitchFamily="34" charset="0"/>
              </a:rPr>
              <a:t>Page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1E2883-5FB3-4BB1-6000-228CC281B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28900" y="8464636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2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892478B-1AA0-5B02-1F25-EF517291E3EC}"/>
              </a:ext>
            </a:extLst>
          </p:cNvPr>
          <p:cNvSpPr/>
          <p:nvPr/>
        </p:nvSpPr>
        <p:spPr>
          <a:xfrm>
            <a:off x="0" y="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D7125F-ED86-A3E2-0E6E-B0FE90E474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832" y="2937702"/>
            <a:ext cx="1002417" cy="8051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264AF74-8AC6-A82B-2FE2-E2B49658A7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102" y="5274945"/>
            <a:ext cx="1069714" cy="8615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8601BC9-BDE6-001F-A6F2-DBAE9A1385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102" y="6355390"/>
            <a:ext cx="1069714" cy="10331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2900" y="626174"/>
            <a:ext cx="617220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200" b="1" dirty="0">
                <a:latin typeface="Arial" pitchFamily="34" charset="0"/>
                <a:ea typeface="Arial" pitchFamily="34" charset="-122"/>
                <a:cs typeface="Arial" pitchFamily="34" charset="-120"/>
              </a:rPr>
              <a:t>About the </a:t>
            </a:r>
            <a:r>
              <a:rPr lang="en-US" sz="3200" b="1" dirty="0"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Standards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2149348" y="1802259"/>
            <a:ext cx="4434332" cy="514350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38100" tIns="76200" rIns="76200" bIns="38100"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A1A1A"/>
                </a:solidFill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NHS England worked with people who use health services, their families, and NHS staff.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2146300" y="3175349"/>
            <a:ext cx="4434332" cy="51435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38100" tIns="76200" rIns="76200" bIns="38100"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A1A1A"/>
                </a:solidFill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Together they created 4 standards. Standards help measure how good a service is.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2146300" y="4402733"/>
            <a:ext cx="4434332" cy="514350"/>
          </a:xfrm>
          <a:prstGeom prst="rect">
            <a:avLst/>
          </a:prstGeom>
          <a:solidFill>
            <a:schemeClr val="bg1"/>
          </a:solidFill>
          <a:ln/>
        </p:spPr>
        <p:txBody>
          <a:bodyPr wrap="square" lIns="38100" tIns="76200" rIns="76200" bIns="38100"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A1A1A"/>
                </a:solidFill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They help the NHS improve the care it gives to people</a:t>
            </a:r>
            <a:r>
              <a:rPr lang="en-US" sz="1350" dirty="0">
                <a:solidFill>
                  <a:srgbClr val="1A1A1A"/>
                </a:solidFill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350" dirty="0">
              <a:latin typeface="Century Gothic" panose="020B0502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2146300" y="5809732"/>
            <a:ext cx="4572000" cy="51435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38100" tIns="76200" rIns="76200" bIns="38100"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A1A1A"/>
                </a:solidFill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NHS Benchmarking Network asked NHS trusts in England if they are meeting the 4 standards</a:t>
            </a:r>
            <a:r>
              <a:rPr lang="en-US" sz="1350" dirty="0">
                <a:solidFill>
                  <a:srgbClr val="1A1A1A"/>
                </a:solidFill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350" dirty="0">
              <a:solidFill>
                <a:srgbClr val="1A1A1A"/>
              </a:solidFill>
              <a:latin typeface="Arial" pitchFamily="34" charset="0"/>
              <a:cs typeface="Arial" pitchFamily="34" charset="-120"/>
            </a:endParaRPr>
          </a:p>
          <a:p>
            <a:endParaRPr lang="en-US" sz="1350" dirty="0"/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511C89DC-25C2-568B-75F3-A22D47E61B5E}"/>
              </a:ext>
            </a:extLst>
          </p:cNvPr>
          <p:cNvSpPr txBox="1">
            <a:spLocks/>
          </p:cNvSpPr>
          <p:nvPr/>
        </p:nvSpPr>
        <p:spPr>
          <a:xfrm>
            <a:off x="2654321" y="8475134"/>
            <a:ext cx="1600200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1FF6DA9-008F-8B48-92A6-B652298478BF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3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C309649-62BE-DF3C-5147-ABED047C5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84" y="1595248"/>
            <a:ext cx="1018572" cy="101857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0C56173-E7B1-8863-F001-57511C6282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984" y="2967857"/>
            <a:ext cx="1018572" cy="98084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53C27919-4F2C-9CE8-D22C-9E19F4F11327}"/>
              </a:ext>
            </a:extLst>
          </p:cNvPr>
          <p:cNvSpPr/>
          <p:nvPr/>
        </p:nvSpPr>
        <p:spPr>
          <a:xfrm>
            <a:off x="0" y="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BA40021-C487-8845-5930-D1923D94ED19}"/>
              </a:ext>
            </a:extLst>
          </p:cNvPr>
          <p:cNvGrpSpPr/>
          <p:nvPr/>
        </p:nvGrpSpPr>
        <p:grpSpPr>
          <a:xfrm>
            <a:off x="274320" y="6706654"/>
            <a:ext cx="6309360" cy="1777314"/>
            <a:chOff x="274320" y="6433733"/>
            <a:chExt cx="6309360" cy="1482433"/>
          </a:xfrm>
        </p:grpSpPr>
        <p:sp>
          <p:nvSpPr>
            <p:cNvPr id="8" name="Shape 7">
              <a:extLst>
                <a:ext uri="{FF2B5EF4-FFF2-40B4-BE49-F238E27FC236}">
                  <a16:creationId xmlns:a16="http://schemas.microsoft.com/office/drawing/2014/main" id="{72AC9677-8F67-22FB-41AB-31AF1D5D166E}"/>
                </a:ext>
              </a:extLst>
            </p:cNvPr>
            <p:cNvSpPr/>
            <p:nvPr/>
          </p:nvSpPr>
          <p:spPr>
            <a:xfrm>
              <a:off x="274320" y="6433733"/>
              <a:ext cx="6309360" cy="1482433"/>
            </a:xfrm>
            <a:prstGeom prst="roundRect">
              <a:avLst>
                <a:gd name="adj" fmla="val 5333"/>
              </a:avLst>
            </a:prstGeom>
            <a:solidFill>
              <a:srgbClr val="FFF8E1"/>
            </a:solidFill>
            <a:ln w="12700">
              <a:solidFill>
                <a:srgbClr val="F9A825"/>
              </a:solidFill>
              <a:prstDash val="solid"/>
            </a:ln>
          </p:spPr>
          <p:txBody>
            <a:bodyPr/>
            <a:lstStyle/>
            <a:p>
              <a:endParaRPr lang="en-GB" sz="1350"/>
            </a:p>
          </p:txBody>
        </p:sp>
        <p:sp>
          <p:nvSpPr>
            <p:cNvPr id="9" name="Text 8">
              <a:extLst>
                <a:ext uri="{FF2B5EF4-FFF2-40B4-BE49-F238E27FC236}">
                  <a16:creationId xmlns:a16="http://schemas.microsoft.com/office/drawing/2014/main" id="{5E33EDD0-7AA0-7155-777B-6C5FACC84F12}"/>
                </a:ext>
              </a:extLst>
            </p:cNvPr>
            <p:cNvSpPr/>
            <p:nvPr/>
          </p:nvSpPr>
          <p:spPr>
            <a:xfrm>
              <a:off x="480060" y="6563325"/>
              <a:ext cx="5966460" cy="30861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b="1" dirty="0">
                  <a:solidFill>
                    <a:srgbClr val="7B5800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What does “NHS Benchmarking Network" mean?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  <p:sp>
          <p:nvSpPr>
            <p:cNvPr id="10" name="Text 9">
              <a:extLst>
                <a:ext uri="{FF2B5EF4-FFF2-40B4-BE49-F238E27FC236}">
                  <a16:creationId xmlns:a16="http://schemas.microsoft.com/office/drawing/2014/main" id="{D22CB14B-54D1-6D47-34D1-4C4935201E44}"/>
                </a:ext>
              </a:extLst>
            </p:cNvPr>
            <p:cNvSpPr/>
            <p:nvPr/>
          </p:nvSpPr>
          <p:spPr>
            <a:xfrm>
              <a:off x="480060" y="7022645"/>
              <a:ext cx="5966460" cy="58293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GB" dirty="0">
                  <a:latin typeface="Century Gothic" panose="020B0502020202020204" pitchFamily="34" charset="0"/>
                </a:rPr>
                <a:t>The NHS Benchmarking Network (NHSBN) helps hospitals and care services learn from information so they can improve.</a:t>
              </a:r>
              <a:endParaRPr lang="en-US" sz="1200" dirty="0">
                <a:latin typeface="Century Gothic" panose="020B0502020202020204" pitchFamily="34" charset="0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0C7B80D2-D7D1-889D-8DD7-3D6E73DFDF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782" y="4349804"/>
            <a:ext cx="1300976" cy="7466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6FDA2F9-2ACE-5162-503D-4225F5AA02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301" y="5495781"/>
            <a:ext cx="1032255" cy="8283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7CC65-F544-F8B2-F618-995F22F25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7C02811-019E-719F-5766-DDE75AB1035A}"/>
              </a:ext>
            </a:extLst>
          </p:cNvPr>
          <p:cNvSpPr/>
          <p:nvPr/>
        </p:nvSpPr>
        <p:spPr>
          <a:xfrm>
            <a:off x="342900" y="626174"/>
            <a:ext cx="6172200" cy="4800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200" b="1" dirty="0"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About the Standards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5AE027DE-DA60-2D3B-72AF-4477DA68324E}"/>
              </a:ext>
            </a:extLst>
          </p:cNvPr>
          <p:cNvSpPr/>
          <p:nvPr/>
        </p:nvSpPr>
        <p:spPr>
          <a:xfrm>
            <a:off x="2146300" y="2909327"/>
            <a:ext cx="4572000" cy="514350"/>
          </a:xfrm>
          <a:prstGeom prst="rect">
            <a:avLst/>
          </a:prstGeom>
          <a:solidFill>
            <a:srgbClr val="FFFFFF"/>
          </a:solidFill>
          <a:ln/>
        </p:spPr>
        <p:txBody>
          <a:bodyPr wrap="square" lIns="38100" tIns="76200" rIns="76200" bIns="38100" rtlCol="0" anchor="ctr"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CB2D7A67-AC61-E34A-25C1-08D47078F41D}"/>
              </a:ext>
            </a:extLst>
          </p:cNvPr>
          <p:cNvSpPr/>
          <p:nvPr/>
        </p:nvSpPr>
        <p:spPr>
          <a:xfrm>
            <a:off x="2146300" y="2240996"/>
            <a:ext cx="47117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lIns="38100" tIns="76200" rIns="76200" bIns="38100"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A1A1A"/>
                </a:solidFill>
                <a:latin typeface="Century Gothic" panose="020B0502020202020204" pitchFamily="34" charset="0"/>
                <a:ea typeface="Arial" pitchFamily="34" charset="-122"/>
                <a:cs typeface="Arial" pitchFamily="34" charset="-120"/>
              </a:rPr>
              <a:t>They asked people with a learning disability, autistic people, and their families about the care they had in hospital.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E7785BFB-6895-6AB5-C06D-B767A2E38D4C}"/>
              </a:ext>
            </a:extLst>
          </p:cNvPr>
          <p:cNvSpPr txBox="1">
            <a:spLocks/>
          </p:cNvSpPr>
          <p:nvPr/>
        </p:nvSpPr>
        <p:spPr>
          <a:xfrm>
            <a:off x="2654321" y="8475134"/>
            <a:ext cx="1600200" cy="48683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1FF6DA9-008F-8B48-92A6-B652298478BF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4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751F83B-B8DB-08D3-594B-F4E63AE40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3" y="1915044"/>
            <a:ext cx="1074231" cy="107423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2C76C30-6A99-9660-BA93-CFC74A579D2F}"/>
              </a:ext>
            </a:extLst>
          </p:cNvPr>
          <p:cNvSpPr/>
          <p:nvPr/>
        </p:nvSpPr>
        <p:spPr>
          <a:xfrm>
            <a:off x="0" y="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DA07A18-22B3-B444-1F2F-12CDE01DC389}"/>
              </a:ext>
            </a:extLst>
          </p:cNvPr>
          <p:cNvGrpSpPr/>
          <p:nvPr/>
        </p:nvGrpSpPr>
        <p:grpSpPr>
          <a:xfrm>
            <a:off x="2146300" y="3577658"/>
            <a:ext cx="4437380" cy="4783781"/>
            <a:chOff x="274320" y="6433733"/>
            <a:chExt cx="6309360" cy="1482433"/>
          </a:xfrm>
        </p:grpSpPr>
        <p:sp>
          <p:nvSpPr>
            <p:cNvPr id="13" name="Shape 7">
              <a:extLst>
                <a:ext uri="{FF2B5EF4-FFF2-40B4-BE49-F238E27FC236}">
                  <a16:creationId xmlns:a16="http://schemas.microsoft.com/office/drawing/2014/main" id="{E31BB25F-A643-D206-7241-E28E9D0D97A8}"/>
                </a:ext>
              </a:extLst>
            </p:cNvPr>
            <p:cNvSpPr/>
            <p:nvPr/>
          </p:nvSpPr>
          <p:spPr>
            <a:xfrm>
              <a:off x="274320" y="6433733"/>
              <a:ext cx="6309360" cy="1482433"/>
            </a:xfrm>
            <a:prstGeom prst="roundRect">
              <a:avLst>
                <a:gd name="adj" fmla="val 5333"/>
              </a:avLst>
            </a:prstGeom>
            <a:solidFill>
              <a:srgbClr val="FFF8E1"/>
            </a:solidFill>
            <a:ln w="12700">
              <a:solidFill>
                <a:srgbClr val="F9A825"/>
              </a:solidFill>
              <a:prstDash val="solid"/>
            </a:ln>
          </p:spPr>
          <p:txBody>
            <a:bodyPr/>
            <a:lstStyle/>
            <a:p>
              <a:endParaRPr lang="en-GB" sz="1350" dirty="0"/>
            </a:p>
          </p:txBody>
        </p:sp>
        <p:sp>
          <p:nvSpPr>
            <p:cNvPr id="15" name="Text 8">
              <a:extLst>
                <a:ext uri="{FF2B5EF4-FFF2-40B4-BE49-F238E27FC236}">
                  <a16:creationId xmlns:a16="http://schemas.microsoft.com/office/drawing/2014/main" id="{EC1FECD1-5BAA-347C-1D7D-A9C62900E8D7}"/>
                </a:ext>
              </a:extLst>
            </p:cNvPr>
            <p:cNvSpPr/>
            <p:nvPr/>
          </p:nvSpPr>
          <p:spPr>
            <a:xfrm>
              <a:off x="480060" y="6459665"/>
              <a:ext cx="5966460" cy="30861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b="1" dirty="0">
                  <a:solidFill>
                    <a:srgbClr val="7B5800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What does “NHS Trust" mean?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  <p:sp>
          <p:nvSpPr>
            <p:cNvPr id="17" name="Text 9">
              <a:extLst>
                <a:ext uri="{FF2B5EF4-FFF2-40B4-BE49-F238E27FC236}">
                  <a16:creationId xmlns:a16="http://schemas.microsoft.com/office/drawing/2014/main" id="{5B5BE614-79D0-59B8-C127-9C2153F265A5}"/>
                </a:ext>
              </a:extLst>
            </p:cNvPr>
            <p:cNvSpPr/>
            <p:nvPr/>
          </p:nvSpPr>
          <p:spPr>
            <a:xfrm>
              <a:off x="480060" y="6997529"/>
              <a:ext cx="5966460" cy="58293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>
                  <a:latin typeface="Century Gothic" panose="020B0502020202020204" pitchFamily="34" charset="0"/>
                  <a:cs typeface="Arial" panose="020B0604020202020204" pitchFamily="34" charset="0"/>
                </a:rPr>
                <a:t>An NHS Trust runs hospitals and health services in an area.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>
                  <a:latin typeface="Century Gothic" panose="020B0502020202020204" pitchFamily="34" charset="0"/>
                  <a:cs typeface="Arial" panose="020B0604020202020204" pitchFamily="34" charset="0"/>
                </a:rPr>
                <a:t>A Trust is not a building. It is the organisation in charge.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>
                  <a:latin typeface="Century Gothic" panose="020B0502020202020204" pitchFamily="34" charset="0"/>
                  <a:cs typeface="Arial" panose="020B0604020202020204" pitchFamily="34" charset="0"/>
                </a:rPr>
                <a:t>One Trust can run more than one hospital.</a:t>
              </a:r>
              <a:br>
                <a:rPr lang="en-GB" dirty="0">
                  <a:latin typeface="Century Gothic" panose="020B0502020202020204" pitchFamily="34" charset="0"/>
                  <a:cs typeface="Arial" panose="020B0604020202020204" pitchFamily="34" charset="0"/>
                </a:rPr>
              </a:br>
              <a:endParaRPr lang="en-GB" dirty="0">
                <a:latin typeface="Century Gothic" panose="020B0502020202020204" pitchFamily="34" charset="0"/>
                <a:cs typeface="Arial" panose="020B0604020202020204" pitchFamily="34" charset="0"/>
              </a:endParaRPr>
            </a:p>
            <a:p>
              <a:r>
                <a:rPr lang="en-GB" dirty="0">
                  <a:latin typeface="Century Gothic" panose="020B0502020202020204" pitchFamily="34" charset="0"/>
                  <a:cs typeface="Arial" panose="020B0604020202020204" pitchFamily="34" charset="0"/>
                </a:rPr>
                <a:t>When this report says “Trust“, it means the organisation, not the hospital building</a:t>
              </a:r>
              <a:r>
                <a:rPr lang="en-GB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A05C832-3ABB-4689-A701-9A37BC598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943" y="3661340"/>
            <a:ext cx="1074231" cy="1074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310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9279B-5E51-A676-7723-B75D5624D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20F7678-904F-2688-A67E-D7BDB79DF530}"/>
              </a:ext>
            </a:extLst>
          </p:cNvPr>
          <p:cNvSpPr txBox="1"/>
          <p:nvPr/>
        </p:nvSpPr>
        <p:spPr>
          <a:xfrm>
            <a:off x="377190" y="423541"/>
            <a:ext cx="60744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dirty="0">
                <a:latin typeface="Century Gothic" panose="020B0502020202020204" pitchFamily="34" charset="0"/>
              </a:rPr>
              <a:t>Getting help quickly and being treated well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F6C1647-62FE-DBA9-C833-15E7F388B6E4}"/>
              </a:ext>
            </a:extLst>
          </p:cNvPr>
          <p:cNvSpPr txBox="1">
            <a:spLocks/>
          </p:cNvSpPr>
          <p:nvPr/>
        </p:nvSpPr>
        <p:spPr>
          <a:xfrm>
            <a:off x="2042160" y="1728043"/>
            <a:ext cx="4586224" cy="414979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Half of staff said people with a learning disability or autistic people always get the changes they need to use services.</a:t>
            </a:r>
          </a:p>
          <a:p>
            <a:pPr marL="0" indent="0">
              <a:buNone/>
            </a:pPr>
            <a:endParaRPr lang="en-GB" sz="18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Century Gothic" panose="020B0502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9 out of 10 trusts had rules about restraint. The rules were for children, young people, adults with a learning disability and autistic people</a:t>
            </a:r>
            <a:endParaRPr lang="en-GB" sz="18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solidFill>
                <a:srgbClr val="00000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GB" sz="18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C61D16-4C02-3E9C-FA35-AB27F2971220}"/>
              </a:ext>
            </a:extLst>
          </p:cNvPr>
          <p:cNvSpPr/>
          <p:nvPr/>
        </p:nvSpPr>
        <p:spPr>
          <a:xfrm>
            <a:off x="0" y="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A0356-9ADD-5F9D-6153-04EF12937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28900" y="8475134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5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4EDBFA9-38E9-74A0-4A73-56AEED43F8D4}"/>
              </a:ext>
            </a:extLst>
          </p:cNvPr>
          <p:cNvGrpSpPr/>
          <p:nvPr/>
        </p:nvGrpSpPr>
        <p:grpSpPr>
          <a:xfrm>
            <a:off x="2024888" y="5783357"/>
            <a:ext cx="4620768" cy="2774654"/>
            <a:chOff x="274320" y="6433733"/>
            <a:chExt cx="6309360" cy="1482433"/>
          </a:xfrm>
        </p:grpSpPr>
        <p:sp>
          <p:nvSpPr>
            <p:cNvPr id="12" name="Shape 7">
              <a:extLst>
                <a:ext uri="{FF2B5EF4-FFF2-40B4-BE49-F238E27FC236}">
                  <a16:creationId xmlns:a16="http://schemas.microsoft.com/office/drawing/2014/main" id="{B41137D2-D2B5-2394-440C-9C426A7CA748}"/>
                </a:ext>
              </a:extLst>
            </p:cNvPr>
            <p:cNvSpPr/>
            <p:nvPr/>
          </p:nvSpPr>
          <p:spPr>
            <a:xfrm>
              <a:off x="274320" y="6433733"/>
              <a:ext cx="6309360" cy="1482433"/>
            </a:xfrm>
            <a:prstGeom prst="roundRect">
              <a:avLst>
                <a:gd name="adj" fmla="val 5333"/>
              </a:avLst>
            </a:prstGeom>
            <a:solidFill>
              <a:srgbClr val="FFF8E1"/>
            </a:solidFill>
            <a:ln w="12700">
              <a:solidFill>
                <a:srgbClr val="F9A825"/>
              </a:solidFill>
              <a:prstDash val="solid"/>
            </a:ln>
          </p:spPr>
          <p:txBody>
            <a:bodyPr/>
            <a:lstStyle/>
            <a:p>
              <a:endParaRPr lang="en-GB" sz="1350"/>
            </a:p>
          </p:txBody>
        </p:sp>
        <p:sp>
          <p:nvSpPr>
            <p:cNvPr id="14" name="Text 8">
              <a:extLst>
                <a:ext uri="{FF2B5EF4-FFF2-40B4-BE49-F238E27FC236}">
                  <a16:creationId xmlns:a16="http://schemas.microsoft.com/office/drawing/2014/main" id="{07D587D0-9EAD-F704-6021-47358F5D953F}"/>
                </a:ext>
              </a:extLst>
            </p:cNvPr>
            <p:cNvSpPr/>
            <p:nvPr/>
          </p:nvSpPr>
          <p:spPr>
            <a:xfrm>
              <a:off x="480060" y="6504325"/>
              <a:ext cx="5966460" cy="30861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b="1" dirty="0">
                  <a:solidFill>
                    <a:srgbClr val="7B5800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What does “restraint" mean?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  <p:sp>
          <p:nvSpPr>
            <p:cNvPr id="16" name="Text 9">
              <a:extLst>
                <a:ext uri="{FF2B5EF4-FFF2-40B4-BE49-F238E27FC236}">
                  <a16:creationId xmlns:a16="http://schemas.microsoft.com/office/drawing/2014/main" id="{1044134E-03B1-D55E-9587-B2D07723E6B4}"/>
                </a:ext>
              </a:extLst>
            </p:cNvPr>
            <p:cNvSpPr/>
            <p:nvPr/>
          </p:nvSpPr>
          <p:spPr>
            <a:xfrm>
              <a:off x="480060" y="7002861"/>
              <a:ext cx="5966460" cy="58293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GB" dirty="0">
                  <a:latin typeface="Century Gothic" panose="020B0502020202020204" pitchFamily="34" charset="0"/>
                </a:rPr>
                <a:t>Restraint is when staff stop a person from moving or doing what they want. This can mean holding a person, giving them medicine to calm them down, or stopping them from leaving a room.</a:t>
              </a:r>
              <a:endParaRPr lang="en-US" sz="1200" dirty="0">
                <a:latin typeface="Century Gothic" panose="020B050202020202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13DA8398-3CA7-0DB1-B6A0-91BCB33232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935" y="5783357"/>
            <a:ext cx="1110597" cy="11105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5E878A5-1638-03F3-4318-4DC7027C0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933" y="3868173"/>
            <a:ext cx="1061939" cy="121135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7A0AEDB-73E4-95A0-3998-6EA03E696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934" y="1835918"/>
            <a:ext cx="1061939" cy="132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12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C3CE2-0B21-881D-2074-324E1AB79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501B79F-3C85-1236-0013-D70D1BD1FD83}"/>
              </a:ext>
            </a:extLst>
          </p:cNvPr>
          <p:cNvSpPr txBox="1"/>
          <p:nvPr/>
        </p:nvSpPr>
        <p:spPr>
          <a:xfrm>
            <a:off x="377190" y="423541"/>
            <a:ext cx="60744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dirty="0">
                <a:latin typeface="Century Gothic" panose="020B0502020202020204" pitchFamily="34" charset="0"/>
              </a:rPr>
              <a:t>Getting help quickly and being treated well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89FF052-8277-2ECB-C3DB-BA57579795DA}"/>
              </a:ext>
            </a:extLst>
          </p:cNvPr>
          <p:cNvSpPr txBox="1">
            <a:spLocks/>
          </p:cNvSpPr>
          <p:nvPr/>
        </p:nvSpPr>
        <p:spPr>
          <a:xfrm>
            <a:off x="2005054" y="1785640"/>
            <a:ext cx="4586224" cy="60903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3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3 out of 5</a:t>
            </a:r>
            <a:r>
              <a:rPr lang="en-GB" sz="1800" b="1" dirty="0">
                <a:latin typeface="Century Gothic" panose="020B0502020202020204" pitchFamily="34" charset="0"/>
              </a:rPr>
              <a:t> </a:t>
            </a:r>
            <a:r>
              <a:rPr lang="en-GB" sz="1800" dirty="0">
                <a:latin typeface="Century Gothic" panose="020B0502020202020204" pitchFamily="34" charset="0"/>
              </a:rPr>
              <a:t>staff said people with a learning disability or autistic people get the same quality of care as other patients.</a:t>
            </a:r>
          </a:p>
          <a:p>
            <a:endParaRPr lang="en-GB" sz="1800" dirty="0">
              <a:latin typeface="Century Gothic" panose="020B0502020202020204" pitchFamily="34" charset="0"/>
            </a:endParaRPr>
          </a:p>
          <a:p>
            <a:endParaRPr lang="en-GB" sz="1800" dirty="0">
              <a:latin typeface="Century Gothic" panose="020B0502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20B227-2D2A-8420-9832-84FEF76B2CD3}"/>
              </a:ext>
            </a:extLst>
          </p:cNvPr>
          <p:cNvSpPr/>
          <p:nvPr/>
        </p:nvSpPr>
        <p:spPr>
          <a:xfrm>
            <a:off x="0" y="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997FB8-270C-6C41-D41D-432E6EA7C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28900" y="8475134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6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9FEA8CC-7CF0-FA3E-830F-F6D337979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339" y="2132081"/>
            <a:ext cx="1077218" cy="107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416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B8B28-C013-9A4D-8E3D-517721A5C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BC4E03C-5F02-8170-B50F-914A6F6871B5}"/>
              </a:ext>
            </a:extLst>
          </p:cNvPr>
          <p:cNvSpPr txBox="1"/>
          <p:nvPr/>
        </p:nvSpPr>
        <p:spPr>
          <a:xfrm>
            <a:off x="182118" y="398179"/>
            <a:ext cx="63837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200" b="1" dirty="0">
                <a:latin typeface="Century Gothic" panose="020B0502020202020204" pitchFamily="34" charset="0"/>
              </a:rPr>
              <a:t>Being listened to and having a say in your care</a:t>
            </a:r>
            <a:endParaRPr sz="3200" b="1" dirty="0">
              <a:latin typeface="Century Gothic" panose="020B0502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B0E550C-6E8F-816E-533F-ED81A1807783}"/>
              </a:ext>
            </a:extLst>
          </p:cNvPr>
          <p:cNvSpPr txBox="1">
            <a:spLocks/>
          </p:cNvSpPr>
          <p:nvPr/>
        </p:nvSpPr>
        <p:spPr>
          <a:xfrm>
            <a:off x="2009394" y="1840992"/>
            <a:ext cx="4556506" cy="662364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latin typeface="Century Gothic" panose="020B0502020202020204" pitchFamily="34" charset="0"/>
              </a:rPr>
              <a:t>4 out of 5 staff said they often involve people with a learning disability or autistic people in decisions about their care. </a:t>
            </a:r>
          </a:p>
          <a:p>
            <a:r>
              <a:rPr lang="en-GB" sz="1800" dirty="0">
                <a:latin typeface="Century Gothic" panose="020B0502020202020204" pitchFamily="34" charset="0"/>
              </a:rPr>
              <a:t>Families are involved more often, with</a:t>
            </a:r>
            <a:r>
              <a:rPr lang="en-GB" sz="1800" b="1" dirty="0">
                <a:latin typeface="Century Gothic" panose="020B0502020202020204" pitchFamily="34" charset="0"/>
              </a:rPr>
              <a:t> </a:t>
            </a:r>
            <a:r>
              <a:rPr lang="en-GB" sz="1800" dirty="0">
                <a:latin typeface="Century Gothic" panose="020B0502020202020204" pitchFamily="34" charset="0"/>
              </a:rPr>
              <a:t>4 out of 5 staff saying families are involved in care planning.</a:t>
            </a:r>
          </a:p>
          <a:p>
            <a:endParaRPr lang="en-GB" sz="1800" dirty="0">
              <a:latin typeface="Century Gothic" panose="020B0502020202020204" pitchFamily="34" charset="0"/>
            </a:endParaRPr>
          </a:p>
          <a:p>
            <a:r>
              <a:rPr lang="en-GB" sz="1800" dirty="0">
                <a:solidFill>
                  <a:srgbClr val="000000"/>
                </a:solidFill>
                <a:latin typeface="Century Gothic" panose="020B0502020202020204" pitchFamily="34" charset="0"/>
              </a:rPr>
              <a:t>3 out of 5 trusts </a:t>
            </a:r>
            <a:r>
              <a:rPr lang="en-GB" sz="1800" dirty="0">
                <a:latin typeface="Century Gothic" panose="020B0502020202020204" pitchFamily="34" charset="0"/>
              </a:rPr>
              <a:t>use Ask, Listen, Do resources. These help trusts learn from feedback, worries and complaints.</a:t>
            </a:r>
          </a:p>
          <a:p>
            <a:pPr marL="0" indent="0">
              <a:buNone/>
            </a:pPr>
            <a:endParaRPr lang="en-GB" sz="1800" dirty="0">
              <a:latin typeface="Century Gothic" panose="020B0502020202020204" pitchFamily="34" charset="0"/>
            </a:endParaRPr>
          </a:p>
          <a:p>
            <a:endParaRPr lang="en-GB" sz="18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endParaRPr lang="en-GB" sz="18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endParaRPr lang="en-GB" sz="1800" dirty="0">
              <a:latin typeface="Century Gothic" panose="020B0502020202020204" pitchFamily="34" charset="0"/>
            </a:endParaRPr>
          </a:p>
          <a:p>
            <a:endParaRPr lang="en-GB" sz="1800" dirty="0">
              <a:latin typeface="Century Gothic" panose="020B0502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C097B5-3E4D-409A-F38B-7273571063DA}"/>
              </a:ext>
            </a:extLst>
          </p:cNvPr>
          <p:cNvSpPr/>
          <p:nvPr/>
        </p:nvSpPr>
        <p:spPr>
          <a:xfrm>
            <a:off x="0" y="1143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E919BE-703E-7D28-6C8D-B2B405776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28900" y="8464636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7</a:t>
            </a:fld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93F79B-FF32-3B98-D1A5-B919DD65E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39" y="2972726"/>
            <a:ext cx="1077219" cy="10772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AEC76F-2BA8-F895-73BA-434CC55C9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198" y="4319683"/>
            <a:ext cx="1244499" cy="9986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B7A4A0-CA9E-F982-916E-3FBAEC9D0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46" y="1820384"/>
            <a:ext cx="1475806" cy="882604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51CFBB6-0E86-8CC1-6DFA-89BA757E1BBC}"/>
              </a:ext>
            </a:extLst>
          </p:cNvPr>
          <p:cNvGrpSpPr/>
          <p:nvPr/>
        </p:nvGrpSpPr>
        <p:grpSpPr>
          <a:xfrm>
            <a:off x="2100580" y="5721811"/>
            <a:ext cx="4465320" cy="2617517"/>
            <a:chOff x="274320" y="6433733"/>
            <a:chExt cx="6309360" cy="1482433"/>
          </a:xfrm>
        </p:grpSpPr>
        <p:sp>
          <p:nvSpPr>
            <p:cNvPr id="15" name="Shape 7">
              <a:extLst>
                <a:ext uri="{FF2B5EF4-FFF2-40B4-BE49-F238E27FC236}">
                  <a16:creationId xmlns:a16="http://schemas.microsoft.com/office/drawing/2014/main" id="{345D3025-746A-6641-19E9-CD3FD1B89593}"/>
                </a:ext>
              </a:extLst>
            </p:cNvPr>
            <p:cNvSpPr/>
            <p:nvPr/>
          </p:nvSpPr>
          <p:spPr>
            <a:xfrm>
              <a:off x="274320" y="6433733"/>
              <a:ext cx="6309360" cy="1482433"/>
            </a:xfrm>
            <a:prstGeom prst="roundRect">
              <a:avLst>
                <a:gd name="adj" fmla="val 5333"/>
              </a:avLst>
            </a:prstGeom>
            <a:solidFill>
              <a:srgbClr val="FFF8E1"/>
            </a:solidFill>
            <a:ln w="12700">
              <a:solidFill>
                <a:srgbClr val="F9A825"/>
              </a:solidFill>
              <a:prstDash val="solid"/>
            </a:ln>
          </p:spPr>
          <p:txBody>
            <a:bodyPr/>
            <a:lstStyle/>
            <a:p>
              <a:endParaRPr lang="en-GB" sz="1350"/>
            </a:p>
          </p:txBody>
        </p:sp>
        <p:sp>
          <p:nvSpPr>
            <p:cNvPr id="16" name="Text 8">
              <a:extLst>
                <a:ext uri="{FF2B5EF4-FFF2-40B4-BE49-F238E27FC236}">
                  <a16:creationId xmlns:a16="http://schemas.microsoft.com/office/drawing/2014/main" id="{B70AFE35-F491-E8CB-57B0-D2B2E844F4EF}"/>
                </a:ext>
              </a:extLst>
            </p:cNvPr>
            <p:cNvSpPr/>
            <p:nvPr/>
          </p:nvSpPr>
          <p:spPr>
            <a:xfrm>
              <a:off x="480060" y="6563325"/>
              <a:ext cx="5966460" cy="30861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b="1" dirty="0">
                  <a:solidFill>
                    <a:srgbClr val="7B5800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What does "Ask, Listen, Do" mean?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  <p:sp>
          <p:nvSpPr>
            <p:cNvPr id="17" name="Text 9">
              <a:extLst>
                <a:ext uri="{FF2B5EF4-FFF2-40B4-BE49-F238E27FC236}">
                  <a16:creationId xmlns:a16="http://schemas.microsoft.com/office/drawing/2014/main" id="{404CB2CF-1EA8-EA18-9895-7732EC638105}"/>
                </a:ext>
              </a:extLst>
            </p:cNvPr>
            <p:cNvSpPr/>
            <p:nvPr/>
          </p:nvSpPr>
          <p:spPr>
            <a:xfrm>
              <a:off x="480060" y="7022645"/>
              <a:ext cx="5966460" cy="58293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dirty="0">
                  <a:solidFill>
                    <a:srgbClr val="1A1A1A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It is a set of rules that helps the NHS make it easier for people with a learning disability and autistic people to give feedback, raise concerns, and make complaints</a:t>
              </a:r>
              <a:r>
                <a:rPr lang="en-US" sz="1200" dirty="0">
                  <a:solidFill>
                    <a:srgbClr val="1A1A1A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.</a:t>
              </a:r>
              <a:endParaRPr lang="en-US" sz="1200" dirty="0">
                <a:latin typeface="Century Gothic" panose="020B0502020202020204" pitchFamily="34" charset="0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89E0BB1B-4203-8F87-DAD9-7E33689B24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607" y="5710495"/>
            <a:ext cx="1169680" cy="133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146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82C9309-146A-8565-512F-A120EBD8747B}"/>
              </a:ext>
            </a:extLst>
          </p:cNvPr>
          <p:cNvGrpSpPr/>
          <p:nvPr/>
        </p:nvGrpSpPr>
        <p:grpSpPr>
          <a:xfrm>
            <a:off x="2100580" y="5218176"/>
            <a:ext cx="4465320" cy="3246460"/>
            <a:chOff x="274320" y="6433733"/>
            <a:chExt cx="6309360" cy="1482433"/>
          </a:xfrm>
        </p:grpSpPr>
        <p:sp>
          <p:nvSpPr>
            <p:cNvPr id="2" name="Shape 7">
              <a:extLst>
                <a:ext uri="{FF2B5EF4-FFF2-40B4-BE49-F238E27FC236}">
                  <a16:creationId xmlns:a16="http://schemas.microsoft.com/office/drawing/2014/main" id="{5E23BD2B-BBFB-BDBA-CF37-1F58A686DDA3}"/>
                </a:ext>
              </a:extLst>
            </p:cNvPr>
            <p:cNvSpPr/>
            <p:nvPr/>
          </p:nvSpPr>
          <p:spPr>
            <a:xfrm>
              <a:off x="274320" y="6433733"/>
              <a:ext cx="6309360" cy="1482433"/>
            </a:xfrm>
            <a:prstGeom prst="roundRect">
              <a:avLst>
                <a:gd name="adj" fmla="val 5333"/>
              </a:avLst>
            </a:prstGeom>
            <a:solidFill>
              <a:srgbClr val="FFF8E1"/>
            </a:solidFill>
            <a:ln w="12700">
              <a:solidFill>
                <a:srgbClr val="F9A825"/>
              </a:solidFill>
              <a:prstDash val="solid"/>
            </a:ln>
          </p:spPr>
          <p:txBody>
            <a:bodyPr/>
            <a:lstStyle/>
            <a:p>
              <a:endParaRPr lang="en-GB" sz="1350"/>
            </a:p>
          </p:txBody>
        </p:sp>
        <p:sp>
          <p:nvSpPr>
            <p:cNvPr id="3" name="Text 8">
              <a:extLst>
                <a:ext uri="{FF2B5EF4-FFF2-40B4-BE49-F238E27FC236}">
                  <a16:creationId xmlns:a16="http://schemas.microsoft.com/office/drawing/2014/main" id="{06D52313-F1A8-A99B-2653-9BE168D7C169}"/>
                </a:ext>
              </a:extLst>
            </p:cNvPr>
            <p:cNvSpPr/>
            <p:nvPr/>
          </p:nvSpPr>
          <p:spPr>
            <a:xfrm>
              <a:off x="480060" y="6473999"/>
              <a:ext cx="5966461" cy="30861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b="1" dirty="0">
                  <a:solidFill>
                    <a:srgbClr val="7B5800"/>
                  </a:solidFill>
                  <a:latin typeface="Century Gothic" panose="020B0502020202020204" pitchFamily="34" charset="0"/>
                  <a:ea typeface="Arial" pitchFamily="34" charset="-122"/>
                  <a:cs typeface="Arial" pitchFamily="34" charset="-120"/>
                </a:rPr>
                <a:t>What does “DNACPR" mean?</a:t>
              </a:r>
              <a:endParaRPr lang="en-US" dirty="0">
                <a:latin typeface="Century Gothic" panose="020B0502020202020204" pitchFamily="34" charset="0"/>
              </a:endParaRPr>
            </a:p>
          </p:txBody>
        </p:sp>
        <p:sp>
          <p:nvSpPr>
            <p:cNvPr id="4" name="Text 9">
              <a:extLst>
                <a:ext uri="{FF2B5EF4-FFF2-40B4-BE49-F238E27FC236}">
                  <a16:creationId xmlns:a16="http://schemas.microsoft.com/office/drawing/2014/main" id="{4C8DA348-7254-C408-4E97-01A4BCB9F9B1}"/>
                </a:ext>
              </a:extLst>
            </p:cNvPr>
            <p:cNvSpPr/>
            <p:nvPr/>
          </p:nvSpPr>
          <p:spPr>
            <a:xfrm>
              <a:off x="480060" y="7022645"/>
              <a:ext cx="5966460" cy="58293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GB" dirty="0"/>
                <a:t>Sometimes a person's heart or breathing stops. Staff can try to start it again. This is called CPR. A DNACPR is a decision that staff will not try CPR for a person. Doctors must talk to the person and their family before making this decision. It should never happen just because a person has a learning disability</a:t>
              </a:r>
              <a:endParaRPr lang="en-US" sz="12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CFAB9C1-6B92-7084-A5A8-C17277446D4D}"/>
              </a:ext>
            </a:extLst>
          </p:cNvPr>
          <p:cNvSpPr txBox="1"/>
          <p:nvPr/>
        </p:nvSpPr>
        <p:spPr>
          <a:xfrm>
            <a:off x="1981200" y="1980360"/>
            <a:ext cx="446532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</a:rPr>
              <a:t>1 out of 3 staff said their Trust has a clear rule for checking DNACPR forms. These forms are about trying to restart someone's heart if it stops.</a:t>
            </a:r>
          </a:p>
          <a:p>
            <a:endParaRPr lang="en-GB" dirty="0">
              <a:solidFill>
                <a:srgbClr val="000000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latin typeface="Century Gothic" panose="020B0502020202020204" pitchFamily="34" charset="0"/>
              </a:rPr>
              <a:t>1 out of 3 staff said they always tell people with a learning disability and their families about their rights when they use services.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1DBE7C-A056-A4D1-24B2-552EFF033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63190" y="8464636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8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A85898-BC49-52D7-CDD0-59EBF19B1271}"/>
              </a:ext>
            </a:extLst>
          </p:cNvPr>
          <p:cNvSpPr/>
          <p:nvPr/>
        </p:nvSpPr>
        <p:spPr>
          <a:xfrm>
            <a:off x="0" y="1143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9FBE7C-291C-87B6-A32A-D57EBCD25676}"/>
              </a:ext>
            </a:extLst>
          </p:cNvPr>
          <p:cNvSpPr txBox="1"/>
          <p:nvPr/>
        </p:nvSpPr>
        <p:spPr>
          <a:xfrm>
            <a:off x="182118" y="398179"/>
            <a:ext cx="63837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3200" b="1" dirty="0">
                <a:latin typeface="Century Gothic" panose="020B0502020202020204" pitchFamily="34" charset="0"/>
              </a:rPr>
              <a:t>Being listened to and having a say in your care</a:t>
            </a:r>
            <a:endParaRPr sz="3200" b="1" dirty="0">
              <a:latin typeface="Century Gothic" panose="020B0502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7AA9E05-357A-3616-E1FF-1C3B7E2E91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80061" y="2041686"/>
            <a:ext cx="1140962" cy="1301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4578D84-E749-C78B-463C-6D4F26EFD8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0060" y="3597796"/>
            <a:ext cx="1140962" cy="125423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677B51A-7657-581E-9523-4FA4211D7B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92445" y="5311140"/>
            <a:ext cx="1169680" cy="116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359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2F224-994E-847A-4E3C-86438E0C8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71D3147-B80F-ED26-801C-BEEDAAE2C2AC}"/>
              </a:ext>
            </a:extLst>
          </p:cNvPr>
          <p:cNvSpPr txBox="1"/>
          <p:nvPr/>
        </p:nvSpPr>
        <p:spPr>
          <a:xfrm>
            <a:off x="304800" y="420366"/>
            <a:ext cx="61595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latin typeface="Century Gothic" panose="020B0502020202020204" pitchFamily="34" charset="0"/>
              </a:rPr>
              <a:t>Staff being trained to do their job well</a:t>
            </a:r>
            <a:endParaRPr sz="3200" b="1" dirty="0">
              <a:latin typeface="Century Gothic" panose="020B0502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AAAFF60-565F-857B-F35C-88CC10B2B91B}"/>
              </a:ext>
            </a:extLst>
          </p:cNvPr>
          <p:cNvSpPr txBox="1">
            <a:spLocks/>
          </p:cNvSpPr>
          <p:nvPr/>
        </p:nvSpPr>
        <p:spPr>
          <a:xfrm>
            <a:off x="2094992" y="1687576"/>
            <a:ext cx="4470400" cy="658706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latin typeface="Century Gothic" panose="020B0502020202020204" pitchFamily="34" charset="0"/>
              </a:rPr>
              <a:t>1 out of 4 Trusts involve people with a learning disability or autistic people when new staff start work.</a:t>
            </a:r>
          </a:p>
          <a:p>
            <a:endParaRPr lang="en-GB" sz="1800" dirty="0">
              <a:latin typeface="Century Gothic" panose="020B0502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Half of staff said they have the things and support they need to help people with a learning disability or autistic people.</a:t>
            </a:r>
          </a:p>
          <a:p>
            <a:endParaRPr lang="en-GB" sz="18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3 out of 4 staff say they know how to support people with a learning disability and autistic people in their work.</a:t>
            </a:r>
          </a:p>
          <a:p>
            <a:endParaRPr lang="en-GB" sz="1800" dirty="0">
              <a:latin typeface="Century Gothic" panose="020B0502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2 out of 3 staff said they can get help from learning disability staff when they need it.</a:t>
            </a:r>
          </a:p>
          <a:p>
            <a:endParaRPr lang="en-GB" sz="1800" dirty="0">
              <a:latin typeface="Century Gothic" panose="020B0502020202020204" pitchFamily="34" charset="0"/>
            </a:endParaRPr>
          </a:p>
          <a:p>
            <a:r>
              <a:rPr lang="en-GB" sz="1800" dirty="0">
                <a:latin typeface="Century Gothic" panose="020B0502020202020204" pitchFamily="34" charset="0"/>
              </a:rPr>
              <a:t>2 out of 3 staff said they can always give safe care to people with a learning disability or autistic people.</a:t>
            </a:r>
          </a:p>
          <a:p>
            <a:endParaRPr lang="en-US" sz="18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EB8E77-5A4B-E9AD-6DD3-7ED6DD59D8A1}"/>
              </a:ext>
            </a:extLst>
          </p:cNvPr>
          <p:cNvSpPr/>
          <p:nvPr/>
        </p:nvSpPr>
        <p:spPr>
          <a:xfrm>
            <a:off x="0" y="-6350"/>
            <a:ext cx="6858000" cy="137160"/>
          </a:xfrm>
          <a:prstGeom prst="rect">
            <a:avLst/>
          </a:prstGeom>
          <a:solidFill>
            <a:srgbClr val="00B5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35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365C0-F511-AB80-63C5-139A0F150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491740" y="8464636"/>
            <a:ext cx="1600200" cy="486833"/>
          </a:xfrm>
        </p:spPr>
        <p:txBody>
          <a:bodyPr/>
          <a:lstStyle/>
          <a:p>
            <a:pPr algn="ctr"/>
            <a:fld id="{C1FF6DA9-008F-8B48-92A6-B652298478BF}" type="slidenum">
              <a:rPr lang="en-US" sz="1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9</a:t>
            </a:fld>
            <a:endParaRPr lang="en-US" sz="18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19506F-E6D7-CB41-DD2A-63225A4AA9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6119" y="4400051"/>
            <a:ext cx="1102152" cy="11021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3AA067-37CE-AC86-35C4-A18A67A29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119" y="3033277"/>
            <a:ext cx="1046890" cy="10468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093A70-C993-EB18-3EAA-C4864BCB5C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02897" y="7133599"/>
            <a:ext cx="1102152" cy="13787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FAE27D-953C-6309-5B30-6BD82F24E8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842" y="5766825"/>
            <a:ext cx="1128261" cy="11282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9A4231E-23CC-FB15-C234-D87333DE37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119" y="1750320"/>
            <a:ext cx="1032667" cy="103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609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933</Words>
  <Application>Microsoft Office PowerPoint</Application>
  <PresentationFormat>On-screen Show (4:3)</PresentationFormat>
  <Paragraphs>113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Claire Hunter</dc:creator>
  <cp:keywords/>
  <dc:description>generated using python-pptx</dc:description>
  <cp:lastModifiedBy>Claire Hunter</cp:lastModifiedBy>
  <cp:revision>3</cp:revision>
  <dcterms:created xsi:type="dcterms:W3CDTF">2013-01-27T09:14:16Z</dcterms:created>
  <dcterms:modified xsi:type="dcterms:W3CDTF">2026-07-10T14:43:55Z</dcterms:modified>
  <cp:category/>
</cp:coreProperties>
</file>